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325" r:id="rId11"/>
    <p:sldId id="328" r:id="rId12"/>
    <p:sldId id="329" r:id="rId13"/>
    <p:sldId id="265" r:id="rId14"/>
    <p:sldId id="266" r:id="rId15"/>
    <p:sldId id="267" r:id="rId16"/>
    <p:sldId id="314" r:id="rId17"/>
    <p:sldId id="268" r:id="rId18"/>
    <p:sldId id="269" r:id="rId19"/>
    <p:sldId id="270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30" r:id="rId28"/>
    <p:sldId id="331" r:id="rId29"/>
    <p:sldId id="273" r:id="rId30"/>
    <p:sldId id="274" r:id="rId31"/>
    <p:sldId id="275" r:id="rId32"/>
    <p:sldId id="276" r:id="rId33"/>
    <p:sldId id="278" r:id="rId34"/>
    <p:sldId id="2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40" r:id="rId44"/>
    <p:sldId id="341" r:id="rId45"/>
    <p:sldId id="342" r:id="rId46"/>
    <p:sldId id="394" r:id="rId47"/>
    <p:sldId id="395" r:id="rId48"/>
    <p:sldId id="396" r:id="rId49"/>
    <p:sldId id="397" r:id="rId50"/>
    <p:sldId id="398" r:id="rId51"/>
    <p:sldId id="343" r:id="rId52"/>
    <p:sldId id="389" r:id="rId53"/>
    <p:sldId id="390" r:id="rId54"/>
    <p:sldId id="391" r:id="rId55"/>
    <p:sldId id="344" r:id="rId56"/>
    <p:sldId id="392" r:id="rId57"/>
    <p:sldId id="393" r:id="rId58"/>
    <p:sldId id="286" r:id="rId59"/>
    <p:sldId id="287" r:id="rId60"/>
    <p:sldId id="288" r:id="rId61"/>
    <p:sldId id="289" r:id="rId62"/>
    <p:sldId id="290" r:id="rId63"/>
    <p:sldId id="379" r:id="rId64"/>
    <p:sldId id="380" r:id="rId65"/>
    <p:sldId id="291" r:id="rId66"/>
    <p:sldId id="292" r:id="rId67"/>
    <p:sldId id="294" r:id="rId68"/>
    <p:sldId id="361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56" r:id="rId78"/>
    <p:sldId id="302" r:id="rId79"/>
    <p:sldId id="303" r:id="rId80"/>
    <p:sldId id="304" r:id="rId81"/>
    <p:sldId id="305" r:id="rId82"/>
    <p:sldId id="306" r:id="rId83"/>
    <p:sldId id="307" r:id="rId84"/>
    <p:sldId id="308" r:id="rId85"/>
    <p:sldId id="309" r:id="rId86"/>
    <p:sldId id="310" r:id="rId87"/>
    <p:sldId id="311" r:id="rId88"/>
    <p:sldId id="312" r:id="rId89"/>
    <p:sldId id="313" r:id="rId90"/>
    <p:sldId id="324" r:id="rId91"/>
    <p:sldId id="372" r:id="rId92"/>
    <p:sldId id="348" r:id="rId93"/>
    <p:sldId id="349" r:id="rId94"/>
    <p:sldId id="350" r:id="rId95"/>
    <p:sldId id="351" r:id="rId96"/>
    <p:sldId id="362" r:id="rId97"/>
    <p:sldId id="373" r:id="rId98"/>
    <p:sldId id="374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88867" autoAdjust="0"/>
  </p:normalViewPr>
  <p:slideViewPr>
    <p:cSldViewPr snapToGrid="0">
      <p:cViewPr varScale="1">
        <p:scale>
          <a:sx n="90" d="100"/>
          <a:sy n="90" d="100"/>
        </p:scale>
        <p:origin x="1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0.wmf"/><Relationship Id="rId18" Type="http://schemas.openxmlformats.org/officeDocument/2006/relationships/image" Target="../media/image55.wmf"/><Relationship Id="rId3" Type="http://schemas.openxmlformats.org/officeDocument/2006/relationships/image" Target="../media/image40.wmf"/><Relationship Id="rId21" Type="http://schemas.openxmlformats.org/officeDocument/2006/relationships/image" Target="../media/image57.wmf"/><Relationship Id="rId7" Type="http://schemas.openxmlformats.org/officeDocument/2006/relationships/image" Target="../media/image44.wmf"/><Relationship Id="rId12" Type="http://schemas.openxmlformats.org/officeDocument/2006/relationships/image" Target="../media/image49.wmf"/><Relationship Id="rId17" Type="http://schemas.openxmlformats.org/officeDocument/2006/relationships/image" Target="../media/image54.wmf"/><Relationship Id="rId2" Type="http://schemas.openxmlformats.org/officeDocument/2006/relationships/image" Target="../media/image39.wmf"/><Relationship Id="rId16" Type="http://schemas.openxmlformats.org/officeDocument/2006/relationships/image" Target="../media/image53.wmf"/><Relationship Id="rId20" Type="http://schemas.openxmlformats.org/officeDocument/2006/relationships/image" Target="../media/image21.wmf"/><Relationship Id="rId1" Type="http://schemas.openxmlformats.org/officeDocument/2006/relationships/image" Target="../media/image37.wmf"/><Relationship Id="rId6" Type="http://schemas.openxmlformats.org/officeDocument/2006/relationships/image" Target="../media/image43.wmf"/><Relationship Id="rId11" Type="http://schemas.openxmlformats.org/officeDocument/2006/relationships/image" Target="../media/image48.wmf"/><Relationship Id="rId24" Type="http://schemas.openxmlformats.org/officeDocument/2006/relationships/image" Target="../media/image19.wmf"/><Relationship Id="rId5" Type="http://schemas.openxmlformats.org/officeDocument/2006/relationships/image" Target="../media/image42.wmf"/><Relationship Id="rId15" Type="http://schemas.openxmlformats.org/officeDocument/2006/relationships/image" Target="../media/image52.wmf"/><Relationship Id="rId23" Type="http://schemas.openxmlformats.org/officeDocument/2006/relationships/image" Target="../media/image36.wmf"/><Relationship Id="rId10" Type="http://schemas.openxmlformats.org/officeDocument/2006/relationships/image" Target="../media/image47.wmf"/><Relationship Id="rId19" Type="http://schemas.openxmlformats.org/officeDocument/2006/relationships/image" Target="../media/image56.wmf"/><Relationship Id="rId4" Type="http://schemas.openxmlformats.org/officeDocument/2006/relationships/image" Target="../media/image41.wmf"/><Relationship Id="rId9" Type="http://schemas.openxmlformats.org/officeDocument/2006/relationships/image" Target="../media/image46.wmf"/><Relationship Id="rId14" Type="http://schemas.openxmlformats.org/officeDocument/2006/relationships/image" Target="../media/image51.wmf"/><Relationship Id="rId22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40.wmf"/><Relationship Id="rId7" Type="http://schemas.openxmlformats.org/officeDocument/2006/relationships/image" Target="../media/image65.wmf"/><Relationship Id="rId2" Type="http://schemas.openxmlformats.org/officeDocument/2006/relationships/image" Target="../media/image39.wmf"/><Relationship Id="rId1" Type="http://schemas.openxmlformats.org/officeDocument/2006/relationships/image" Target="../media/image58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62.wmf"/><Relationship Id="rId9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1.wmf"/><Relationship Id="rId18" Type="http://schemas.openxmlformats.org/officeDocument/2006/relationships/image" Target="../media/image3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12" Type="http://schemas.openxmlformats.org/officeDocument/2006/relationships/image" Target="../media/image30.wmf"/><Relationship Id="rId17" Type="http://schemas.openxmlformats.org/officeDocument/2006/relationships/image" Target="../media/image35.wmf"/><Relationship Id="rId2" Type="http://schemas.openxmlformats.org/officeDocument/2006/relationships/image" Target="../media/image20.wmf"/><Relationship Id="rId16" Type="http://schemas.openxmlformats.org/officeDocument/2006/relationships/image" Target="../media/image34.wmf"/><Relationship Id="rId20" Type="http://schemas.openxmlformats.org/officeDocument/2006/relationships/image" Target="../media/image38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5" Type="http://schemas.openxmlformats.org/officeDocument/2006/relationships/image" Target="../media/image33.wmf"/><Relationship Id="rId10" Type="http://schemas.openxmlformats.org/officeDocument/2006/relationships/image" Target="../media/image28.wmf"/><Relationship Id="rId19" Type="http://schemas.openxmlformats.org/officeDocument/2006/relationships/image" Target="../media/image37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Relationship Id="rId14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you find the rule?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Look</a:t>
            </a:r>
            <a:r>
              <a:rPr lang="en-US" altLang="zh-TW" baseline="0" dirty="0"/>
              <a:t> at the sequence first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Backpropagation through time (BPTT)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RNN Training is very difficult in practice.</a:t>
            </a: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73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8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604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23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60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If you consider y3, you can not ignore the history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(For multiple utterances</a:t>
            </a:r>
          </a:p>
          <a:p>
            <a:r>
              <a:rPr lang="en-US" altLang="zh-TW" dirty="0" smtClean="0"/>
              <a:t>	you</a:t>
            </a:r>
            <a:r>
              <a:rPr lang="en-US" altLang="zh-TW" baseline="0" dirty="0" smtClean="0"/>
              <a:t> should </a:t>
            </a:r>
            <a:r>
              <a:rPr lang="en-US" altLang="zh-TW" baseline="0" dirty="0" err="1" smtClean="0"/>
              <a:t>init</a:t>
            </a:r>
            <a:r>
              <a:rPr lang="en-US" altLang="zh-TW" baseline="0" dirty="0" smtClean="0"/>
              <a:t> again each time)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368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http://jmlr.org/proceedings/papers/v28/pascanu13.pdf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探路、測風向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13B472-B66E-431C-811F-64FEA2AB6C5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56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Larger Gradient </a:t>
            </a:r>
            <a:endParaRPr lang="zh-TW" altLang="en-US" sz="1200" dirty="0" smtClean="0"/>
          </a:p>
          <a:p>
            <a:pPr algn="ctr"/>
            <a:r>
              <a:rPr lang="en-US" altLang="zh-TW" sz="1200" dirty="0" smtClean="0"/>
              <a:t>Smaller Learning</a:t>
            </a:r>
          </a:p>
          <a:p>
            <a:pPr algn="ctr"/>
            <a:r>
              <a:rPr lang="en-US" altLang="zh-TW" sz="1200" dirty="0" smtClean="0"/>
              <a:t>Rate 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13B472-B66E-431C-811F-64FEA2AB6C5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696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Root Mean Squares of gradients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13B472-B66E-431C-811F-64FEA2AB6C5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52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Reference: http://colah.github.io/posts/2015-08-Understanding-LSTMs/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133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 is vector</a:t>
            </a:r>
          </a:p>
          <a:p>
            <a:endParaRPr lang="en-US" altLang="zh-TW" dirty="0" smtClean="0"/>
          </a:p>
          <a:p>
            <a:r>
              <a:rPr lang="en-US" altLang="zh-TW" smtClean="0"/>
              <a:t>Math expression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984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Gated Recurrent Unit (GRU):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http://www.wildml.com/2015/10/recurrent-neural-network-tutorial-part-4-implementing-a-grulstm-rnn-with-python-and-theano/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Structurally Constrained Recurrent Network (SCRN).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 err="1"/>
              <a:t>Cloclwise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739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gated recurrent unit (GRU)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65742-51E4-418D-8157-79EC9C21E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71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傳染病 </a:t>
            </a:r>
            <a:r>
              <a:rPr lang="en-US" altLang="zh-TW" sz="1200" dirty="0"/>
              <a:t>infection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70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</a:t>
            </a:r>
            <a:r>
              <a:rPr lang="en-US" altLang="zh-TW" dirty="0" err="1"/>
              <a:t>coloer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96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82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71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73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106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4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746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97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3279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40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8003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Mesnil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G., Dauphin, Y.,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Kaisheng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Yao,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Y., Li Deng,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Hakkani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-Tur, D.,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Xiaodong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He, Heck, L., Tur, G., Dong Yu, Zweig, G., "Using Recurrent Neural Networks for Slot Filling in Spoken Language Understanding," in 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Audio, Speech, and Language Processing, IEEE/ACM Transactions 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, vol.23, no.3, pp.530-539, March 2015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6C5C-BD03-4F6E-84E0-04D4AE7989EA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8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02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136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021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316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6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85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501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0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536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47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6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3BA75-A6C4-42BC-93A9-FDBDD7DC5929}" type="datetimeFigureOut">
              <a:rPr lang="zh-TW" altLang="en-US" smtClean="0"/>
              <a:t>2019/10/16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210A-507C-4437-AA0C-8F61DBA8D0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37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6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.wmf"/><Relationship Id="rId3" Type="http://schemas.openxmlformats.org/officeDocument/2006/relationships/image" Target="../media/image2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wmf"/><Relationship Id="rId18" Type="http://schemas.openxmlformats.org/officeDocument/2006/relationships/oleObject" Target="../embeddings/oleObject32.bin"/><Relationship Id="rId26" Type="http://schemas.openxmlformats.org/officeDocument/2006/relationships/oleObject" Target="../embeddings/oleObject37.bin"/><Relationship Id="rId39" Type="http://schemas.openxmlformats.org/officeDocument/2006/relationships/image" Target="../media/image35.wmf"/><Relationship Id="rId21" Type="http://schemas.openxmlformats.org/officeDocument/2006/relationships/image" Target="../media/image27.wmf"/><Relationship Id="rId34" Type="http://schemas.openxmlformats.org/officeDocument/2006/relationships/oleObject" Target="../embeddings/oleObject41.bin"/><Relationship Id="rId42" Type="http://schemas.openxmlformats.org/officeDocument/2006/relationships/oleObject" Target="../embeddings/oleObject45.bin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29" Type="http://schemas.openxmlformats.org/officeDocument/2006/relationships/image" Target="../media/image30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2.wmf"/><Relationship Id="rId24" Type="http://schemas.openxmlformats.org/officeDocument/2006/relationships/oleObject" Target="../embeddings/oleObject36.bin"/><Relationship Id="rId32" Type="http://schemas.openxmlformats.org/officeDocument/2006/relationships/oleObject" Target="../embeddings/oleObject40.bin"/><Relationship Id="rId37" Type="http://schemas.openxmlformats.org/officeDocument/2006/relationships/image" Target="../media/image34.wmf"/><Relationship Id="rId40" Type="http://schemas.openxmlformats.org/officeDocument/2006/relationships/oleObject" Target="../embeddings/oleObject44.bin"/><Relationship Id="rId45" Type="http://schemas.openxmlformats.org/officeDocument/2006/relationships/oleObject" Target="../embeddings/oleObject47.bin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23" Type="http://schemas.openxmlformats.org/officeDocument/2006/relationships/oleObject" Target="../embeddings/oleObject35.bin"/><Relationship Id="rId28" Type="http://schemas.openxmlformats.org/officeDocument/2006/relationships/oleObject" Target="../embeddings/oleObject38.bin"/><Relationship Id="rId36" Type="http://schemas.openxmlformats.org/officeDocument/2006/relationships/oleObject" Target="../embeddings/oleObject42.bin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26.wmf"/><Relationship Id="rId31" Type="http://schemas.openxmlformats.org/officeDocument/2006/relationships/image" Target="../media/image31.wmf"/><Relationship Id="rId44" Type="http://schemas.openxmlformats.org/officeDocument/2006/relationships/oleObject" Target="../embeddings/oleObject46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30.bin"/><Relationship Id="rId22" Type="http://schemas.openxmlformats.org/officeDocument/2006/relationships/oleObject" Target="../embeddings/oleObject34.bin"/><Relationship Id="rId27" Type="http://schemas.openxmlformats.org/officeDocument/2006/relationships/image" Target="../media/image29.wmf"/><Relationship Id="rId30" Type="http://schemas.openxmlformats.org/officeDocument/2006/relationships/oleObject" Target="../embeddings/oleObject39.bin"/><Relationship Id="rId35" Type="http://schemas.openxmlformats.org/officeDocument/2006/relationships/image" Target="../media/image33.wmf"/><Relationship Id="rId43" Type="http://schemas.openxmlformats.org/officeDocument/2006/relationships/image" Target="../media/image37.wmf"/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2.xml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5.wmf"/><Relationship Id="rId25" Type="http://schemas.openxmlformats.org/officeDocument/2006/relationships/image" Target="../media/image28.wmf"/><Relationship Id="rId33" Type="http://schemas.openxmlformats.org/officeDocument/2006/relationships/image" Target="../media/image32.wmf"/><Relationship Id="rId38" Type="http://schemas.openxmlformats.org/officeDocument/2006/relationships/oleObject" Target="../embeddings/oleObject43.bin"/><Relationship Id="rId46" Type="http://schemas.openxmlformats.org/officeDocument/2006/relationships/image" Target="../media/image38.wmf"/><Relationship Id="rId20" Type="http://schemas.openxmlformats.org/officeDocument/2006/relationships/oleObject" Target="../embeddings/oleObject33.bin"/><Relationship Id="rId41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3.bin"/><Relationship Id="rId18" Type="http://schemas.openxmlformats.org/officeDocument/2006/relationships/image" Target="../media/image45.wmf"/><Relationship Id="rId26" Type="http://schemas.openxmlformats.org/officeDocument/2006/relationships/oleObject" Target="../embeddings/oleObject60.bin"/><Relationship Id="rId39" Type="http://schemas.openxmlformats.org/officeDocument/2006/relationships/image" Target="../media/image55.wmf"/><Relationship Id="rId21" Type="http://schemas.openxmlformats.org/officeDocument/2006/relationships/oleObject" Target="../embeddings/oleObject57.bin"/><Relationship Id="rId34" Type="http://schemas.openxmlformats.org/officeDocument/2006/relationships/oleObject" Target="../embeddings/oleObject64.bin"/><Relationship Id="rId42" Type="http://schemas.openxmlformats.org/officeDocument/2006/relationships/oleObject" Target="../embeddings/oleObject68.bin"/><Relationship Id="rId47" Type="http://schemas.openxmlformats.org/officeDocument/2006/relationships/image" Target="../media/image35.wmf"/><Relationship Id="rId50" Type="http://schemas.openxmlformats.org/officeDocument/2006/relationships/oleObject" Target="../embeddings/oleObject72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wmf"/><Relationship Id="rId29" Type="http://schemas.openxmlformats.org/officeDocument/2006/relationships/image" Target="../media/image50.wmf"/><Relationship Id="rId11" Type="http://schemas.openxmlformats.org/officeDocument/2006/relationships/oleObject" Target="../embeddings/oleObject52.bin"/><Relationship Id="rId24" Type="http://schemas.openxmlformats.org/officeDocument/2006/relationships/oleObject" Target="../embeddings/oleObject59.bin"/><Relationship Id="rId32" Type="http://schemas.openxmlformats.org/officeDocument/2006/relationships/oleObject" Target="../embeddings/oleObject63.bin"/><Relationship Id="rId37" Type="http://schemas.openxmlformats.org/officeDocument/2006/relationships/image" Target="../media/image54.wmf"/><Relationship Id="rId40" Type="http://schemas.openxmlformats.org/officeDocument/2006/relationships/oleObject" Target="../embeddings/oleObject67.bin"/><Relationship Id="rId45" Type="http://schemas.openxmlformats.org/officeDocument/2006/relationships/image" Target="../media/image57.wmf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23" Type="http://schemas.openxmlformats.org/officeDocument/2006/relationships/oleObject" Target="../embeddings/oleObject58.bin"/><Relationship Id="rId28" Type="http://schemas.openxmlformats.org/officeDocument/2006/relationships/oleObject" Target="../embeddings/oleObject61.bin"/><Relationship Id="rId36" Type="http://schemas.openxmlformats.org/officeDocument/2006/relationships/oleObject" Target="../embeddings/oleObject65.bin"/><Relationship Id="rId49" Type="http://schemas.openxmlformats.org/officeDocument/2006/relationships/image" Target="../media/image36.wmf"/><Relationship Id="rId10" Type="http://schemas.openxmlformats.org/officeDocument/2006/relationships/image" Target="../media/image41.wmf"/><Relationship Id="rId19" Type="http://schemas.openxmlformats.org/officeDocument/2006/relationships/oleObject" Target="../embeddings/oleObject56.bin"/><Relationship Id="rId31" Type="http://schemas.openxmlformats.org/officeDocument/2006/relationships/image" Target="../media/image51.wmf"/><Relationship Id="rId44" Type="http://schemas.openxmlformats.org/officeDocument/2006/relationships/oleObject" Target="../embeddings/oleObject69.bin"/><Relationship Id="rId52" Type="http://schemas.openxmlformats.org/officeDocument/2006/relationships/image" Target="../media/image19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43.wmf"/><Relationship Id="rId22" Type="http://schemas.openxmlformats.org/officeDocument/2006/relationships/image" Target="../media/image47.wmf"/><Relationship Id="rId27" Type="http://schemas.openxmlformats.org/officeDocument/2006/relationships/image" Target="../media/image49.wmf"/><Relationship Id="rId30" Type="http://schemas.openxmlformats.org/officeDocument/2006/relationships/oleObject" Target="../embeddings/oleObject62.bin"/><Relationship Id="rId35" Type="http://schemas.openxmlformats.org/officeDocument/2006/relationships/image" Target="../media/image53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71.bin"/><Relationship Id="rId8" Type="http://schemas.openxmlformats.org/officeDocument/2006/relationships/image" Target="../media/image40.wmf"/><Relationship Id="rId51" Type="http://schemas.openxmlformats.org/officeDocument/2006/relationships/oleObject" Target="../embeddings/oleObject73.bin"/><Relationship Id="rId3" Type="http://schemas.openxmlformats.org/officeDocument/2006/relationships/oleObject" Target="../embeddings/oleObject48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55.bin"/><Relationship Id="rId25" Type="http://schemas.openxmlformats.org/officeDocument/2006/relationships/image" Target="../media/image48.wmf"/><Relationship Id="rId33" Type="http://schemas.openxmlformats.org/officeDocument/2006/relationships/image" Target="../media/image52.wmf"/><Relationship Id="rId38" Type="http://schemas.openxmlformats.org/officeDocument/2006/relationships/oleObject" Target="../embeddings/oleObject66.bin"/><Relationship Id="rId46" Type="http://schemas.openxmlformats.org/officeDocument/2006/relationships/oleObject" Target="../embeddings/oleObject70.bin"/><Relationship Id="rId20" Type="http://schemas.openxmlformats.org/officeDocument/2006/relationships/image" Target="../media/image46.wmf"/><Relationship Id="rId41" Type="http://schemas.openxmlformats.org/officeDocument/2006/relationships/image" Target="../media/image5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77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png"/><Relationship Id="rId11" Type="http://schemas.openxmlformats.org/officeDocument/2006/relationships/oleObject" Target="../embeddings/oleObject76.bin"/><Relationship Id="rId5" Type="http://schemas.openxmlformats.org/officeDocument/2006/relationships/image" Target="../media/image48.png"/><Relationship Id="rId10" Type="http://schemas.openxmlformats.org/officeDocument/2006/relationships/image" Target="../media/image59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6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64.wmf"/><Relationship Id="rId26" Type="http://schemas.openxmlformats.org/officeDocument/2006/relationships/oleObject" Target="../embeddings/oleObject89.bin"/><Relationship Id="rId3" Type="http://schemas.openxmlformats.org/officeDocument/2006/relationships/notesSlide" Target="../notesSlides/notesSlide24.xml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83.bin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20" Type="http://schemas.openxmlformats.org/officeDocument/2006/relationships/image" Target="../media/image65.wmf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png"/><Relationship Id="rId11" Type="http://schemas.openxmlformats.org/officeDocument/2006/relationships/oleObject" Target="../embeddings/oleObject80.bin"/><Relationship Id="rId24" Type="http://schemas.openxmlformats.org/officeDocument/2006/relationships/oleObject" Target="../embeddings/oleObject88.bin"/><Relationship Id="rId5" Type="http://schemas.openxmlformats.org/officeDocument/2006/relationships/image" Target="../media/image48.png"/><Relationship Id="rId15" Type="http://schemas.openxmlformats.org/officeDocument/2006/relationships/oleObject" Target="../embeddings/oleObject82.bin"/><Relationship Id="rId23" Type="http://schemas.openxmlformats.org/officeDocument/2006/relationships/oleObject" Target="../embeddings/oleObject87.bin"/><Relationship Id="rId28" Type="http://schemas.openxmlformats.org/officeDocument/2006/relationships/oleObject" Target="../embeddings/oleObject90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47.pn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62.wmf"/><Relationship Id="rId22" Type="http://schemas.openxmlformats.org/officeDocument/2006/relationships/oleObject" Target="../embeddings/oleObject86.bin"/><Relationship Id="rId27" Type="http://schemas.openxmlformats.org/officeDocument/2006/relationships/image" Target="../media/image6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8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0" Type="http://schemas.openxmlformats.org/officeDocument/2006/relationships/image" Target="../media/image640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36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3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3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3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3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72293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266951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992833" y="696567"/>
                <a:ext cx="576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3" y="696567"/>
                <a:ext cx="57611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3947" r="-17021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67649" y="696567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49" y="696567"/>
                <a:ext cx="582724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666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515690" y="716638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90" y="716638"/>
                <a:ext cx="58272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4000" r="-16842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上-下雙向箭號 8"/>
          <p:cNvSpPr/>
          <p:nvPr/>
        </p:nvSpPr>
        <p:spPr>
          <a:xfrm>
            <a:off x="3098024" y="1143838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-下雙向箭號 9"/>
          <p:cNvSpPr/>
          <p:nvPr/>
        </p:nvSpPr>
        <p:spPr>
          <a:xfrm>
            <a:off x="5370255" y="1150532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-下雙向箭號 10"/>
          <p:cNvSpPr/>
          <p:nvPr/>
        </p:nvSpPr>
        <p:spPr>
          <a:xfrm>
            <a:off x="7590127" y="1156060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506422" y="1736409"/>
            <a:ext cx="8538286" cy="2740265"/>
            <a:chOff x="325700" y="3231754"/>
            <a:chExt cx="8538286" cy="2740265"/>
          </a:xfrm>
        </p:grpSpPr>
        <p:sp>
          <p:nvSpPr>
            <p:cNvPr id="13" name="矩形 12"/>
            <p:cNvSpPr/>
            <p:nvPr/>
          </p:nvSpPr>
          <p:spPr>
            <a:xfrm>
              <a:off x="2491705" y="5535269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10754" y="4387058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5700" y="4446185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33707" y="3265868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756766" y="5501486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775815" y="4387781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798768" y="3266591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999811" y="5500763"/>
              <a:ext cx="108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018860" y="4387058"/>
              <a:ext cx="108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041813" y="3265868"/>
              <a:ext cx="108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上箭號 22"/>
            <p:cNvSpPr/>
            <p:nvPr/>
          </p:nvSpPr>
          <p:spPr>
            <a:xfrm>
              <a:off x="2835906" y="4883981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向上箭號 23"/>
            <p:cNvSpPr/>
            <p:nvPr/>
          </p:nvSpPr>
          <p:spPr>
            <a:xfrm>
              <a:off x="2835907" y="3740397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626033" y="5510354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1</a:t>
              </a:r>
              <a:endParaRPr lang="zh-TW" altLang="en-US" sz="2400" baseline="300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862029" y="5501486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128027" y="5491028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606863" y="3246992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898040" y="3234604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163101" y="3231754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31" name="向上箭號 30"/>
            <p:cNvSpPr/>
            <p:nvPr/>
          </p:nvSpPr>
          <p:spPr>
            <a:xfrm>
              <a:off x="5125884" y="4891434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上箭號 31"/>
            <p:cNvSpPr/>
            <p:nvPr/>
          </p:nvSpPr>
          <p:spPr>
            <a:xfrm>
              <a:off x="5125885" y="3747850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上箭號 32"/>
            <p:cNvSpPr/>
            <p:nvPr/>
          </p:nvSpPr>
          <p:spPr>
            <a:xfrm>
              <a:off x="7369854" y="4888560"/>
              <a:ext cx="386677" cy="57941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向上箭號 33"/>
            <p:cNvSpPr/>
            <p:nvPr/>
          </p:nvSpPr>
          <p:spPr>
            <a:xfrm>
              <a:off x="7369855" y="3744976"/>
              <a:ext cx="386677" cy="579410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向右箭號 34"/>
            <p:cNvSpPr/>
            <p:nvPr/>
          </p:nvSpPr>
          <p:spPr>
            <a:xfrm>
              <a:off x="3753302" y="4387024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向右箭號 35"/>
            <p:cNvSpPr/>
            <p:nvPr/>
          </p:nvSpPr>
          <p:spPr>
            <a:xfrm>
              <a:off x="6013523" y="4387023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右箭號 36"/>
            <p:cNvSpPr/>
            <p:nvPr/>
          </p:nvSpPr>
          <p:spPr>
            <a:xfrm>
              <a:off x="1510257" y="4426314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043786" y="5020268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 smtClean="0"/>
                <a:t>i</a:t>
              </a:r>
              <a:endParaRPr lang="zh-TW" altLang="en-US" sz="2400" baseline="300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610815" y="4030102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W</a:t>
              </a:r>
              <a:r>
                <a:rPr lang="en-US" altLang="zh-TW" sz="2400" baseline="30000" dirty="0" err="1" smtClean="0"/>
                <a:t>h</a:t>
              </a:r>
              <a:endParaRPr lang="zh-TW" altLang="en-US" sz="2400" baseline="300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3083797" y="3833116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43667" y="3984520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init</a:t>
              </a:r>
              <a:endParaRPr lang="zh-TW" altLang="en-US" sz="2400" baseline="-250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973214" y="4233015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877390" y="4050752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W</a:t>
              </a:r>
              <a:r>
                <a:rPr lang="en-US" altLang="zh-TW" sz="2400" baseline="30000" dirty="0" err="1" smtClean="0"/>
                <a:t>h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088910" y="4063949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W</a:t>
              </a:r>
              <a:r>
                <a:rPr lang="en-US" altLang="zh-TW" sz="2400" baseline="30000" dirty="0" err="1" smtClean="0"/>
                <a:t>h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28907" y="5020268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 smtClean="0"/>
                <a:t>i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368918" y="3833116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597988" y="5038170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 smtClean="0"/>
                <a:t>i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37999" y="3851018"/>
              <a:ext cx="631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W</a:t>
              </a:r>
              <a:r>
                <a:rPr lang="en-US" altLang="zh-TW" sz="2400" baseline="30000" dirty="0"/>
                <a:t>o</a:t>
              </a:r>
              <a:endParaRPr lang="zh-TW" altLang="en-US" sz="2400" baseline="30000" dirty="0"/>
            </a:p>
          </p:txBody>
        </p:sp>
      </p:grpSp>
      <p:sp>
        <p:nvSpPr>
          <p:cNvPr id="49" name="矩形 48"/>
          <p:cNvSpPr/>
          <p:nvPr/>
        </p:nvSpPr>
        <p:spPr>
          <a:xfrm>
            <a:off x="3361531" y="237047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647800" y="237600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7922096" y="2376025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361531" y="3565263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647800" y="3570793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7922096" y="357081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874220" y="2575873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4170615" y="2555407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6354916" y="2570004"/>
            <a:ext cx="417003" cy="38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711175" y="2891678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0</a:t>
            </a:r>
            <a:endParaRPr lang="zh-TW" altLang="en-US" sz="28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033155" y="317631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4527509" y="4704809"/>
                <a:ext cx="4020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All element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in </a:t>
                </a:r>
                <a:r>
                  <a:rPr lang="en-US" altLang="zh-TW" sz="2400" dirty="0" err="1" smtClean="0"/>
                  <a:t>W</a:t>
                </a:r>
                <a:r>
                  <a:rPr lang="en-US" altLang="zh-TW" sz="2400" baseline="30000" dirty="0" err="1" smtClean="0"/>
                  <a:t>h</a:t>
                </a:r>
                <a:r>
                  <a:rPr lang="en-US" altLang="zh-TW" sz="2400" dirty="0" smtClean="0"/>
                  <a:t>, W</a:t>
                </a:r>
                <a:r>
                  <a:rPr lang="en-US" altLang="zh-TW" sz="2400" baseline="30000" dirty="0" smtClean="0"/>
                  <a:t>i</a:t>
                </a:r>
                <a:r>
                  <a:rPr lang="en-US" altLang="zh-TW" sz="2400" dirty="0" smtClean="0"/>
                  <a:t> or W</a:t>
                </a:r>
                <a:r>
                  <a:rPr lang="en-US" altLang="zh-TW" sz="2400" baseline="30000" dirty="0" smtClean="0"/>
                  <a:t>o</a:t>
                </a:r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09" y="4704809"/>
                <a:ext cx="402044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42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5036578" y="5259721"/>
                <a:ext cx="27471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578" y="5259721"/>
                <a:ext cx="27471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87" r="-665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向右箭號 72"/>
          <p:cNvSpPr/>
          <p:nvPr/>
        </p:nvSpPr>
        <p:spPr>
          <a:xfrm>
            <a:off x="4575605" y="5314396"/>
            <a:ext cx="394104" cy="335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895862" y="4673368"/>
                <a:ext cx="286341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62" y="4673368"/>
                <a:ext cx="2863413" cy="10384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895862" y="6085853"/>
                <a:ext cx="2366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62" y="6085853"/>
                <a:ext cx="236609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835" t="-16393" r="-77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/>
          <p:cNvSpPr/>
          <p:nvPr/>
        </p:nvSpPr>
        <p:spPr>
          <a:xfrm>
            <a:off x="4575605" y="5804680"/>
            <a:ext cx="3913889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Backpropagation through time (BPTT)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73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70" grpId="0"/>
      <p:bldP spid="72" grpId="0"/>
      <p:bldP spid="73" grpId="0" animBg="1"/>
      <p:bldP spid="63" grpId="0"/>
      <p:bldP spid="64" grpId="0"/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6015022" y="3604034"/>
            <a:ext cx="2953449" cy="2980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7036637" y="2373833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3557121" y="2213670"/>
            <a:ext cx="1652556" cy="1077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3070699" y="3604033"/>
            <a:ext cx="2582716" cy="2980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Review:</a:t>
            </a:r>
            <a:br>
              <a:rPr lang="en-US" altLang="zh-TW" dirty="0" smtClean="0"/>
            </a:br>
            <a:r>
              <a:rPr lang="en-US" altLang="zh-TW" dirty="0" smtClean="0"/>
              <a:t>Backpropagation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4841875" y="922338"/>
          <a:ext cx="21748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方程式" r:id="rId4" imgW="1015920" imgH="469800" progId="Equation.3">
                  <p:embed/>
                </p:oleObj>
              </mc:Choice>
              <mc:Fallback>
                <p:oleObj name="方程式" r:id="rId4" imgW="1015920" imgH="46980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922338"/>
                        <a:ext cx="2174875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348987" y="3580930"/>
            <a:ext cx="202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Forward Pass</a:t>
            </a:r>
            <a:endParaRPr lang="zh-TW" altLang="en-US" sz="24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85437" y="3580528"/>
            <a:ext cx="25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Backward Pass</a:t>
            </a:r>
            <a:endParaRPr lang="zh-TW" altLang="en-US" sz="2400" b="1" i="1" u="sng" dirty="0"/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6968040" y="1885030"/>
            <a:ext cx="474336" cy="488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383176" y="959455"/>
            <a:ext cx="604710" cy="9255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3140173" y="6011531"/>
          <a:ext cx="1543319" cy="48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方程式" r:id="rId6" imgW="812520" imgH="253800" progId="Equation.3">
                  <p:embed/>
                </p:oleObj>
              </mc:Choice>
              <mc:Fallback>
                <p:oleObj name="方程式" r:id="rId6" imgW="812520" imgH="2538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173" y="6011531"/>
                        <a:ext cx="1543319" cy="4807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6122988" y="5508625"/>
          <a:ext cx="25669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方程式" r:id="rId8" imgW="1447560" imgH="266400" progId="Equation.3">
                  <p:embed/>
                </p:oleObj>
              </mc:Choice>
              <mc:Fallback>
                <p:oleObj name="方程式" r:id="rId8" imgW="1447560" imgH="26640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988" y="5508625"/>
                        <a:ext cx="2566987" cy="471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151417" y="5435172"/>
          <a:ext cx="2398797" cy="490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方程式" r:id="rId10" imgW="1244520" imgH="253800" progId="Equation.3">
                  <p:embed/>
                </p:oleObj>
              </mc:Choice>
              <mc:Fallback>
                <p:oleObj name="方程式" r:id="rId10" imgW="1244520" imgH="2538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417" y="5435172"/>
                        <a:ext cx="2398797" cy="4901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161088" y="4116388"/>
          <a:ext cx="26431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方程式" r:id="rId12" imgW="1295280" imgH="253800" progId="Equation.3">
                  <p:embed/>
                </p:oleObj>
              </mc:Choice>
              <mc:Fallback>
                <p:oleObj name="方程式" r:id="rId12" imgW="1295280" imgH="2538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4116388"/>
                        <a:ext cx="2643187" cy="51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3"/>
          <p:cNvCxnSpPr>
            <a:endCxn id="94" idx="0"/>
          </p:cNvCxnSpPr>
          <p:nvPr/>
        </p:nvCxnSpPr>
        <p:spPr>
          <a:xfrm>
            <a:off x="7459149" y="3118890"/>
            <a:ext cx="0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24" idx="0"/>
          </p:cNvCxnSpPr>
          <p:nvPr/>
        </p:nvCxnSpPr>
        <p:spPr>
          <a:xfrm flipH="1">
            <a:off x="4403827" y="1860485"/>
            <a:ext cx="1376280" cy="359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780107" y="950044"/>
            <a:ext cx="537004" cy="915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615633" y="2220176"/>
          <a:ext cx="1576388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方程式" r:id="rId14" imgW="736560" imgH="507960" progId="Equation.3">
                  <p:embed/>
                </p:oleObj>
              </mc:Choice>
              <mc:Fallback>
                <p:oleObj name="方程式" r:id="rId14" imgW="736560" imgH="50796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633" y="2220176"/>
                        <a:ext cx="1576388" cy="1084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" name="群組 94"/>
          <p:cNvGrpSpPr/>
          <p:nvPr/>
        </p:nvGrpSpPr>
        <p:grpSpPr>
          <a:xfrm>
            <a:off x="-93315" y="2257729"/>
            <a:ext cx="2940203" cy="3538700"/>
            <a:chOff x="63069" y="2257729"/>
            <a:chExt cx="2940203" cy="3538700"/>
          </a:xfrm>
        </p:grpSpPr>
        <p:cxnSp>
          <p:nvCxnSpPr>
            <p:cNvPr id="25" name="直線單箭頭接點 24"/>
            <p:cNvCxnSpPr/>
            <p:nvPr/>
          </p:nvCxnSpPr>
          <p:spPr>
            <a:xfrm>
              <a:off x="2652643" y="3812499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2628340" y="3044184"/>
              <a:ext cx="3749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57675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7073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7813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 rot="5400000">
              <a:off x="593771" y="5150191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 rot="5400000">
              <a:off x="59042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</a:t>
              </a:r>
              <a:endParaRPr lang="zh-TW" altLang="en-US" sz="2800" dirty="0"/>
            </a:p>
          </p:txBody>
        </p:sp>
        <p:graphicFrame>
          <p:nvGraphicFramePr>
            <p:cNvPr id="3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62563" y="2853549"/>
            <a:ext cx="190501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2" name="方程式" r:id="rId16" imgW="88560" imgH="164880" progId="Equation.3">
                    <p:embed/>
                  </p:oleObj>
                </mc:Choice>
                <mc:Fallback>
                  <p:oleObj name="方程式" r:id="rId16" imgW="88560" imgH="164880" progId="Equation.3">
                    <p:embed/>
                    <p:pic>
                      <p:nvPicPr>
                        <p:cNvPr id="3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563" y="2853549"/>
                          <a:ext cx="190501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29486" y="3590576"/>
            <a:ext cx="271463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3" name="方程式" r:id="rId18" imgW="126720" imgH="164880" progId="Equation.3">
                    <p:embed/>
                  </p:oleObj>
                </mc:Choice>
                <mc:Fallback>
                  <p:oleObj name="方程式" r:id="rId18" imgW="126720" imgH="164880" progId="Equation.3">
                    <p:embed/>
                    <p:pic>
                      <p:nvPicPr>
                        <p:cNvPr id="3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486" y="3590576"/>
                          <a:ext cx="271463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27842" y="4698683"/>
            <a:ext cx="271462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4" name="方程式" r:id="rId20" imgW="126720" imgH="190440" progId="Equation.3">
                    <p:embed/>
                  </p:oleObj>
                </mc:Choice>
                <mc:Fallback>
                  <p:oleObj name="方程式" r:id="rId20" imgW="126720" imgH="190440" progId="Equation.3">
                    <p:embed/>
                    <p:pic>
                      <p:nvPicPr>
                        <p:cNvPr id="3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842" y="4698683"/>
                          <a:ext cx="271462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橢圓 35"/>
            <p:cNvSpPr/>
            <p:nvPr/>
          </p:nvSpPr>
          <p:spPr>
            <a:xfrm>
              <a:off x="208450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207848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208588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 rot="5400000">
              <a:off x="2104226" y="5142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</a:t>
              </a:r>
              <a:endParaRPr lang="zh-TW" altLang="en-US" sz="28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 rot="5400000">
              <a:off x="209817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</a:t>
              </a:r>
              <a:endParaRPr lang="zh-TW" altLang="en-US" sz="2800" dirty="0"/>
            </a:p>
          </p:txBody>
        </p:sp>
        <p:graphicFrame>
          <p:nvGraphicFramePr>
            <p:cNvPr id="4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284827" y="2868063"/>
            <a:ext cx="190501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5" name="方程式" r:id="rId22" imgW="88560" imgH="164880" progId="Equation.3">
                    <p:embed/>
                  </p:oleObj>
                </mc:Choice>
                <mc:Fallback>
                  <p:oleObj name="方程式" r:id="rId22" imgW="88560" imgH="164880" progId="Equation.3">
                    <p:embed/>
                    <p:pic>
                      <p:nvPicPr>
                        <p:cNvPr id="4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827" y="2868063"/>
                          <a:ext cx="190501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251750" y="3619604"/>
            <a:ext cx="271463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6" name="方程式" r:id="rId23" imgW="126720" imgH="164880" progId="Equation.3">
                    <p:embed/>
                  </p:oleObj>
                </mc:Choice>
                <mc:Fallback>
                  <p:oleObj name="方程式" r:id="rId23" imgW="126720" imgH="164880" progId="Equation.3">
                    <p:embed/>
                    <p:pic>
                      <p:nvPicPr>
                        <p:cNvPr id="4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1750" y="3619604"/>
                          <a:ext cx="271463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278430" y="4740628"/>
            <a:ext cx="190500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7" name="方程式" r:id="rId24" imgW="88560" imgH="164880" progId="Equation.3">
                    <p:embed/>
                  </p:oleObj>
                </mc:Choice>
                <mc:Fallback>
                  <p:oleObj name="方程式" r:id="rId24" imgW="88560" imgH="164880" progId="Equation.3">
                    <p:embed/>
                    <p:pic>
                      <p:nvPicPr>
                        <p:cNvPr id="4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8430" y="4740628"/>
                          <a:ext cx="190500" cy="3508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4" name="直線單箭頭接點 43"/>
            <p:cNvCxnSpPr>
              <a:endCxn id="38" idx="2"/>
            </p:cNvCxnSpPr>
            <p:nvPr/>
          </p:nvCxnSpPr>
          <p:spPr>
            <a:xfrm flipV="1">
              <a:off x="1169594" y="4882315"/>
              <a:ext cx="916295" cy="6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2652643" y="4903607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stCxn id="28" idx="6"/>
              <a:endCxn id="38" idx="2"/>
            </p:cNvCxnSpPr>
            <p:nvPr/>
          </p:nvCxnSpPr>
          <p:spPr>
            <a:xfrm>
              <a:off x="1144893" y="3812499"/>
              <a:ext cx="940996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27" idx="6"/>
              <a:endCxn id="38" idx="2"/>
            </p:cNvCxnSpPr>
            <p:nvPr/>
          </p:nvCxnSpPr>
          <p:spPr>
            <a:xfrm>
              <a:off x="1150911" y="3057034"/>
              <a:ext cx="934978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29" idx="6"/>
              <a:endCxn id="37" idx="2"/>
            </p:cNvCxnSpPr>
            <p:nvPr/>
          </p:nvCxnSpPr>
          <p:spPr>
            <a:xfrm flipV="1">
              <a:off x="1152297" y="3812499"/>
              <a:ext cx="926188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stCxn id="29" idx="6"/>
              <a:endCxn id="36" idx="2"/>
            </p:cNvCxnSpPr>
            <p:nvPr/>
          </p:nvCxnSpPr>
          <p:spPr>
            <a:xfrm flipV="1">
              <a:off x="1152297" y="3057034"/>
              <a:ext cx="932206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28" idx="6"/>
              <a:endCxn id="37" idx="2"/>
            </p:cNvCxnSpPr>
            <p:nvPr/>
          </p:nvCxnSpPr>
          <p:spPr>
            <a:xfrm>
              <a:off x="1144893" y="3812499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stCxn id="28" idx="6"/>
              <a:endCxn id="36" idx="2"/>
            </p:cNvCxnSpPr>
            <p:nvPr/>
          </p:nvCxnSpPr>
          <p:spPr>
            <a:xfrm flipV="1">
              <a:off x="1144893" y="3057034"/>
              <a:ext cx="939610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27" idx="6"/>
              <a:endCxn id="37" idx="2"/>
            </p:cNvCxnSpPr>
            <p:nvPr/>
          </p:nvCxnSpPr>
          <p:spPr>
            <a:xfrm>
              <a:off x="1150911" y="3057034"/>
              <a:ext cx="927574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27" idx="6"/>
              <a:endCxn id="36" idx="2"/>
            </p:cNvCxnSpPr>
            <p:nvPr/>
          </p:nvCxnSpPr>
          <p:spPr>
            <a:xfrm>
              <a:off x="1150911" y="3057034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45988" y="4916046"/>
            <a:ext cx="433388" cy="54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8" name="方程式" r:id="rId26" imgW="203040" imgH="253800" progId="Equation.3">
                    <p:embed/>
                  </p:oleObj>
                </mc:Choice>
                <mc:Fallback>
                  <p:oleObj name="方程式" r:id="rId26" imgW="203040" imgH="253800" progId="Equation.3">
                    <p:embed/>
                    <p:pic>
                      <p:nvPicPr>
                        <p:cNvPr id="5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988" y="4916046"/>
                          <a:ext cx="433388" cy="542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9" name="群組 68"/>
            <p:cNvGrpSpPr/>
            <p:nvPr/>
          </p:nvGrpSpPr>
          <p:grpSpPr>
            <a:xfrm>
              <a:off x="1618400" y="2257729"/>
              <a:ext cx="1384872" cy="461665"/>
              <a:chOff x="3302899" y="1075492"/>
              <a:chExt cx="1384872" cy="461665"/>
            </a:xfrm>
          </p:grpSpPr>
          <p:sp>
            <p:nvSpPr>
              <p:cNvPr id="70" name="文字方塊 69"/>
              <p:cNvSpPr txBox="1"/>
              <p:nvPr/>
            </p:nvSpPr>
            <p:spPr>
              <a:xfrm>
                <a:off x="3302899" y="1075492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385193" y="1135663"/>
              <a:ext cx="188913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49" name="方程式" r:id="rId28" imgW="88560" imgH="177480" progId="Equation.3">
                      <p:embed/>
                    </p:oleObj>
                  </mc:Choice>
                  <mc:Fallback>
                    <p:oleObj name="方程式" r:id="rId28" imgW="88560" imgH="17748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5193" y="1135663"/>
                            <a:ext cx="188913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5" name="群組 74"/>
            <p:cNvGrpSpPr/>
            <p:nvPr/>
          </p:nvGrpSpPr>
          <p:grpSpPr>
            <a:xfrm>
              <a:off x="63069" y="2258912"/>
              <a:ext cx="1515165" cy="461665"/>
              <a:chOff x="1008993" y="1026295"/>
              <a:chExt cx="1515165" cy="461665"/>
            </a:xfrm>
          </p:grpSpPr>
          <p:sp>
            <p:nvSpPr>
              <p:cNvPr id="79" name="文字方塊 78"/>
              <p:cNvSpPr txBox="1"/>
              <p:nvPr/>
            </p:nvSpPr>
            <p:spPr>
              <a:xfrm>
                <a:off x="1008993" y="1026295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</a:t>
                </a:r>
                <a:endParaRPr lang="zh-TW" altLang="en-US" sz="2400" dirty="0"/>
              </a:p>
            </p:txBody>
          </p:sp>
          <p:graphicFrame>
            <p:nvGraphicFramePr>
              <p:cNvPr id="8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930433" y="1079298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50" name="方程式" r:id="rId30" imgW="279360" imgH="177480" progId="Equation.3">
                      <p:embed/>
                    </p:oleObj>
                  </mc:Choice>
                  <mc:Fallback>
                    <p:oleObj name="方程式" r:id="rId30" imgW="279360" imgH="177480" progId="Equation.3">
                      <p:embed/>
                      <p:pic>
                        <p:nvPicPr>
                          <p:cNvPr id="8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0433" y="1079298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85" name="Object 12"/>
          <p:cNvGraphicFramePr>
            <a:graphicFrameLocks noChangeAspect="1"/>
          </p:cNvGraphicFramePr>
          <p:nvPr>
            <p:extLst/>
          </p:nvPr>
        </p:nvGraphicFramePr>
        <p:xfrm>
          <a:off x="3148918" y="4065588"/>
          <a:ext cx="1711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方程式" r:id="rId32" imgW="825480" imgH="253800" progId="Equation.3">
                  <p:embed/>
                </p:oleObj>
              </mc:Choice>
              <mc:Fallback>
                <p:oleObj name="方程式" r:id="rId32" imgW="825480" imgH="253800" progId="Equation.3">
                  <p:embed/>
                  <p:pic>
                    <p:nvPicPr>
                      <p:cNvPr id="8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918" y="4065588"/>
                        <a:ext cx="1711325" cy="527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>
            <p:extLst/>
          </p:nvPr>
        </p:nvGraphicFramePr>
        <p:xfrm>
          <a:off x="3156560" y="4593195"/>
          <a:ext cx="1264322" cy="49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方程式" r:id="rId34" imgW="647640" imgH="253800" progId="Equation.3">
                  <p:embed/>
                </p:oleObj>
              </mc:Choice>
              <mc:Fallback>
                <p:oleObj name="方程式" r:id="rId34" imgW="647640" imgH="253800" progId="Equation.3">
                  <p:embed/>
                  <p:pic>
                    <p:nvPicPr>
                      <p:cNvPr id="8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560" y="4593195"/>
                        <a:ext cx="1264322" cy="4941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>
            <p:extLst/>
          </p:nvPr>
        </p:nvGraphicFramePr>
        <p:xfrm>
          <a:off x="3994439" y="5149292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方程式" r:id="rId36" imgW="317160" imgH="75960" progId="Equation.3">
                  <p:embed/>
                </p:oleObj>
              </mc:Choice>
              <mc:Fallback>
                <p:oleObj name="方程式" r:id="rId36" imgW="317160" imgH="75960" progId="Equation.3">
                  <p:embed/>
                  <p:pic>
                    <p:nvPicPr>
                      <p:cNvPr id="8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439" y="5149292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>
            <p:extLst/>
          </p:nvPr>
        </p:nvGraphicFramePr>
        <p:xfrm>
          <a:off x="6076716" y="4612142"/>
          <a:ext cx="2895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方程式" r:id="rId38" imgW="1549080" imgH="266400" progId="Equation.3">
                  <p:embed/>
                </p:oleObj>
              </mc:Choice>
              <mc:Fallback>
                <p:oleObj name="方程式" r:id="rId38" imgW="1549080" imgH="266400" progId="Equation.3">
                  <p:embed/>
                  <p:pic>
                    <p:nvPicPr>
                      <p:cNvPr id="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716" y="4612142"/>
                        <a:ext cx="2895600" cy="4968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12"/>
          <p:cNvGraphicFramePr>
            <a:graphicFrameLocks noChangeAspect="1"/>
          </p:cNvGraphicFramePr>
          <p:nvPr>
            <p:extLst/>
          </p:nvPr>
        </p:nvGraphicFramePr>
        <p:xfrm>
          <a:off x="7086214" y="5198299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方程式" r:id="rId40" imgW="317160" imgH="75960" progId="Equation.3">
                  <p:embed/>
                </p:oleObj>
              </mc:Choice>
              <mc:Fallback>
                <p:oleObj name="方程式" r:id="rId40" imgW="317160" imgH="75960" progId="Equation.3">
                  <p:embed/>
                  <p:pic>
                    <p:nvPicPr>
                      <p:cNvPr id="8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214" y="5198299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12"/>
          <p:cNvGraphicFramePr>
            <a:graphicFrameLocks noChangeAspect="1"/>
          </p:cNvGraphicFramePr>
          <p:nvPr>
            <p:extLst/>
          </p:nvPr>
        </p:nvGraphicFramePr>
        <p:xfrm>
          <a:off x="7255040" y="2462058"/>
          <a:ext cx="381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方程式" r:id="rId42" imgW="177480" imgH="241200" progId="Equation.3">
                  <p:embed/>
                </p:oleObj>
              </mc:Choice>
              <mc:Fallback>
                <p:oleObj name="方程式" r:id="rId42" imgW="177480" imgH="241200" progId="Equation.3">
                  <p:embed/>
                  <p:pic>
                    <p:nvPicPr>
                      <p:cNvPr id="9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040" y="2462058"/>
                        <a:ext cx="3810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直線單箭頭接點 96"/>
          <p:cNvCxnSpPr/>
          <p:nvPr/>
        </p:nvCxnSpPr>
        <p:spPr>
          <a:xfrm flipH="1">
            <a:off x="4391854" y="3275137"/>
            <a:ext cx="2495" cy="334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Object 12"/>
          <p:cNvGraphicFramePr>
            <a:graphicFrameLocks noChangeAspect="1"/>
          </p:cNvGraphicFramePr>
          <p:nvPr>
            <p:extLst/>
          </p:nvPr>
        </p:nvGraphicFramePr>
        <p:xfrm>
          <a:off x="7102244" y="6143818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方程式" r:id="rId44" imgW="317160" imgH="75960" progId="Equation.3">
                  <p:embed/>
                </p:oleObj>
              </mc:Choice>
              <mc:Fallback>
                <p:oleObj name="方程式" r:id="rId44" imgW="317160" imgH="75960" progId="Equation.3">
                  <p:embed/>
                  <p:pic>
                    <p:nvPicPr>
                      <p:cNvPr id="10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244" y="6143818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388401" y="1910166"/>
            <a:ext cx="182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Error signal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1640872" y="4905990"/>
          <a:ext cx="3238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方程式" r:id="rId45" imgW="152280" imgH="241200" progId="Equation.3">
                  <p:embed/>
                </p:oleObj>
              </mc:Choice>
              <mc:Fallback>
                <p:oleObj name="方程式" r:id="rId45" imgW="152280" imgH="24120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872" y="4905990"/>
                        <a:ext cx="323850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9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3" grpId="0" animBg="1"/>
      <p:bldP spid="92" grpId="0" animBg="1"/>
      <p:bldP spid="91" grpId="0" animBg="1"/>
      <p:bldP spid="5" grpId="0"/>
      <p:bldP spid="6" grpId="0"/>
      <p:bldP spid="9" grpId="0" animBg="1"/>
      <p:bldP spid="19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7036637" y="2373833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Review:</a:t>
            </a:r>
            <a:br>
              <a:rPr lang="en-US" altLang="zh-TW"/>
            </a:br>
            <a:r>
              <a:rPr lang="en-US" altLang="zh-TW"/>
              <a:t>Backpropagation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6968040" y="1885030"/>
            <a:ext cx="474336" cy="488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383176" y="959455"/>
            <a:ext cx="604710" cy="9255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459149" y="3118890"/>
            <a:ext cx="0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780107" y="950044"/>
            <a:ext cx="537004" cy="915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0" name="Object 12"/>
          <p:cNvGraphicFramePr>
            <a:graphicFrameLocks noChangeAspect="1"/>
          </p:cNvGraphicFramePr>
          <p:nvPr>
            <p:extLst/>
          </p:nvPr>
        </p:nvGraphicFramePr>
        <p:xfrm>
          <a:off x="7255040" y="2462058"/>
          <a:ext cx="381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方程式" r:id="rId3" imgW="177480" imgH="241200" progId="Equation.3">
                  <p:embed/>
                </p:oleObj>
              </mc:Choice>
              <mc:Fallback>
                <p:oleObj name="方程式" r:id="rId3" imgW="177480" imgH="241200" progId="Equation.3">
                  <p:embed/>
                  <p:pic>
                    <p:nvPicPr>
                      <p:cNvPr id="9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040" y="2462058"/>
                        <a:ext cx="3810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矩形 135"/>
          <p:cNvSpPr/>
          <p:nvPr/>
        </p:nvSpPr>
        <p:spPr>
          <a:xfrm>
            <a:off x="4522906" y="2939924"/>
            <a:ext cx="751920" cy="32610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7" name="群組 136"/>
          <p:cNvGrpSpPr/>
          <p:nvPr/>
        </p:nvGrpSpPr>
        <p:grpSpPr>
          <a:xfrm>
            <a:off x="3355137" y="2906119"/>
            <a:ext cx="618646" cy="635224"/>
            <a:chOff x="6082949" y="3581064"/>
            <a:chExt cx="618646" cy="635224"/>
          </a:xfrm>
        </p:grpSpPr>
        <p:sp>
          <p:nvSpPr>
            <p:cNvPr id="138" name="流程圖: 抽選 137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3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85850" y="3701986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7" name="方程式" r:id="rId5" imgW="88560" imgH="164880" progId="Equation.3">
                    <p:embed/>
                  </p:oleObj>
                </mc:Choice>
                <mc:Fallback>
                  <p:oleObj name="方程式" r:id="rId5" imgW="88560" imgH="164880" progId="Equation.3">
                    <p:embed/>
                    <p:pic>
                      <p:nvPicPr>
                        <p:cNvPr id="13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850" y="3701986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0" name="群組 139"/>
          <p:cNvGrpSpPr/>
          <p:nvPr/>
        </p:nvGrpSpPr>
        <p:grpSpPr>
          <a:xfrm>
            <a:off x="3314394" y="4014335"/>
            <a:ext cx="618646" cy="635224"/>
            <a:chOff x="6082949" y="3581064"/>
            <a:chExt cx="618646" cy="635224"/>
          </a:xfrm>
        </p:grpSpPr>
        <p:sp>
          <p:nvSpPr>
            <p:cNvPr id="141" name="流程圖: 抽選 140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4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44190" y="3702039"/>
            <a:ext cx="27305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8" name="方程式" r:id="rId7" imgW="126720" imgH="164880" progId="Equation.3">
                    <p:embed/>
                  </p:oleObj>
                </mc:Choice>
                <mc:Fallback>
                  <p:oleObj name="方程式" r:id="rId7" imgW="126720" imgH="164880" progId="Equation.3">
                    <p:embed/>
                    <p:pic>
                      <p:nvPicPr>
                        <p:cNvPr id="14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4190" y="3702039"/>
                          <a:ext cx="27305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" name="群組 142"/>
          <p:cNvGrpSpPr/>
          <p:nvPr/>
        </p:nvGrpSpPr>
        <p:grpSpPr>
          <a:xfrm>
            <a:off x="3362476" y="5378170"/>
            <a:ext cx="618646" cy="635224"/>
            <a:chOff x="6082949" y="3581064"/>
            <a:chExt cx="618646" cy="635224"/>
          </a:xfrm>
        </p:grpSpPr>
        <p:sp>
          <p:nvSpPr>
            <p:cNvPr id="144" name="流程圖: 抽選 143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4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44190" y="3728827"/>
            <a:ext cx="273050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9" name="方程式" r:id="rId9" imgW="126720" imgH="139680" progId="Equation.3">
                    <p:embed/>
                  </p:oleObj>
                </mc:Choice>
                <mc:Fallback>
                  <p:oleObj name="方程式" r:id="rId9" imgW="126720" imgH="139680" progId="Equation.3">
                    <p:embed/>
                    <p:pic>
                      <p:nvPicPr>
                        <p:cNvPr id="14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4190" y="3728827"/>
                          <a:ext cx="273050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6" name="文字方塊 145"/>
          <p:cNvSpPr txBox="1"/>
          <p:nvPr/>
        </p:nvSpPr>
        <p:spPr>
          <a:xfrm rot="5400000">
            <a:off x="3445154" y="496267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47" name="Object 12"/>
          <p:cNvGraphicFramePr>
            <a:graphicFrameLocks noChangeAspect="1"/>
          </p:cNvGraphicFramePr>
          <p:nvPr>
            <p:extLst/>
          </p:nvPr>
        </p:nvGraphicFramePr>
        <p:xfrm>
          <a:off x="4563155" y="2868613"/>
          <a:ext cx="6794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方程式" r:id="rId11" imgW="317160" imgH="431640" progId="Equation.3">
                  <p:embed/>
                </p:oleObj>
              </mc:Choice>
              <mc:Fallback>
                <p:oleObj name="方程式" r:id="rId11" imgW="317160" imgH="431640" progId="Equation.3">
                  <p:embed/>
                  <p:pic>
                    <p:nvPicPr>
                      <p:cNvPr id="1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3155" y="2868613"/>
                        <a:ext cx="67945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2"/>
          <p:cNvGraphicFramePr>
            <a:graphicFrameLocks noChangeAspect="1"/>
          </p:cNvGraphicFramePr>
          <p:nvPr>
            <p:extLst/>
          </p:nvPr>
        </p:nvGraphicFramePr>
        <p:xfrm>
          <a:off x="3330260" y="3570418"/>
          <a:ext cx="812620" cy="36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1" name="方程式" r:id="rId13" imgW="507960" imgH="228600" progId="Equation.3">
                  <p:embed/>
                </p:oleObj>
              </mc:Choice>
              <mc:Fallback>
                <p:oleObj name="方程式" r:id="rId13" imgW="507960" imgH="228600" progId="Equation.3">
                  <p:embed/>
                  <p:pic>
                    <p:nvPicPr>
                      <p:cNvPr id="1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260" y="3570418"/>
                        <a:ext cx="812620" cy="364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Object 12"/>
          <p:cNvGraphicFramePr>
            <a:graphicFrameLocks noChangeAspect="1"/>
          </p:cNvGraphicFramePr>
          <p:nvPr>
            <p:extLst/>
          </p:nvPr>
        </p:nvGraphicFramePr>
        <p:xfrm>
          <a:off x="3360838" y="4649559"/>
          <a:ext cx="784897" cy="35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2" name="方程式" r:id="rId15" imgW="507960" imgH="228600" progId="Equation.3">
                  <p:embed/>
                </p:oleObj>
              </mc:Choice>
              <mc:Fallback>
                <p:oleObj name="方程式" r:id="rId15" imgW="507960" imgH="228600" progId="Equation.3">
                  <p:embed/>
                  <p:pic>
                    <p:nvPicPr>
                      <p:cNvPr id="1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838" y="4649559"/>
                        <a:ext cx="784897" cy="3521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Object 12"/>
          <p:cNvGraphicFramePr>
            <a:graphicFrameLocks noChangeAspect="1"/>
          </p:cNvGraphicFramePr>
          <p:nvPr>
            <p:extLst/>
          </p:nvPr>
        </p:nvGraphicFramePr>
        <p:xfrm>
          <a:off x="3371388" y="5997575"/>
          <a:ext cx="771492" cy="36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方程式" r:id="rId17" imgW="507960" imgH="241200" progId="Equation.3">
                  <p:embed/>
                </p:oleObj>
              </mc:Choice>
              <mc:Fallback>
                <p:oleObj name="方程式" r:id="rId17" imgW="507960" imgH="241200" progId="Equation.3">
                  <p:embed/>
                  <p:pic>
                    <p:nvPicPr>
                      <p:cNvPr id="15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388" y="5997575"/>
                        <a:ext cx="771492" cy="3659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Object 12"/>
          <p:cNvGraphicFramePr>
            <a:graphicFrameLocks noChangeAspect="1"/>
          </p:cNvGraphicFramePr>
          <p:nvPr>
            <p:extLst/>
          </p:nvPr>
        </p:nvGraphicFramePr>
        <p:xfrm>
          <a:off x="4564063" y="3887788"/>
          <a:ext cx="6794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4" name="方程式" r:id="rId19" imgW="317160" imgH="431640" progId="Equation.3">
                  <p:embed/>
                </p:oleObj>
              </mc:Choice>
              <mc:Fallback>
                <p:oleObj name="方程式" r:id="rId19" imgW="317160" imgH="431640" progId="Equation.3">
                  <p:embed/>
                  <p:pic>
                    <p:nvPicPr>
                      <p:cNvPr id="1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3887788"/>
                        <a:ext cx="67945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Object 12"/>
          <p:cNvGraphicFramePr>
            <a:graphicFrameLocks noChangeAspect="1"/>
          </p:cNvGraphicFramePr>
          <p:nvPr>
            <p:extLst/>
          </p:nvPr>
        </p:nvGraphicFramePr>
        <p:xfrm>
          <a:off x="4587875" y="5267325"/>
          <a:ext cx="6794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方程式" r:id="rId21" imgW="317160" imgH="431640" progId="Equation.3">
                  <p:embed/>
                </p:oleObj>
              </mc:Choice>
              <mc:Fallback>
                <p:oleObj name="方程式" r:id="rId21" imgW="317160" imgH="431640" progId="Equation.3">
                  <p:embed/>
                  <p:pic>
                    <p:nvPicPr>
                      <p:cNvPr id="1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5267325"/>
                        <a:ext cx="67945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" name="直線單箭頭接點 152"/>
          <p:cNvCxnSpPr/>
          <p:nvPr/>
        </p:nvCxnSpPr>
        <p:spPr>
          <a:xfrm flipH="1">
            <a:off x="3973783" y="3236212"/>
            <a:ext cx="5280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/>
          <p:nvPr/>
        </p:nvCxnSpPr>
        <p:spPr>
          <a:xfrm flipH="1">
            <a:off x="3933040" y="4328769"/>
            <a:ext cx="5280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/>
          <p:nvPr/>
        </p:nvCxnSpPr>
        <p:spPr>
          <a:xfrm flipH="1">
            <a:off x="3982807" y="5666025"/>
            <a:ext cx="5280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/>
          <p:cNvSpPr txBox="1"/>
          <p:nvPr/>
        </p:nvSpPr>
        <p:spPr>
          <a:xfrm>
            <a:off x="2881616" y="2183050"/>
            <a:ext cx="140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Layer L</a:t>
            </a:r>
            <a:endParaRPr lang="zh-TW" altLang="en-US" sz="2400" dirty="0"/>
          </a:p>
        </p:txBody>
      </p:sp>
      <p:grpSp>
        <p:nvGrpSpPr>
          <p:cNvPr id="157" name="群組 156"/>
          <p:cNvGrpSpPr/>
          <p:nvPr/>
        </p:nvGrpSpPr>
        <p:grpSpPr>
          <a:xfrm>
            <a:off x="1592663" y="4037678"/>
            <a:ext cx="576000" cy="576000"/>
            <a:chOff x="6082949" y="3640288"/>
            <a:chExt cx="576000" cy="576000"/>
          </a:xfrm>
        </p:grpSpPr>
        <p:sp>
          <p:nvSpPr>
            <p:cNvPr id="158" name="流程圖: 抽選 157"/>
            <p:cNvSpPr/>
            <p:nvPr/>
          </p:nvSpPr>
          <p:spPr>
            <a:xfrm rot="16200000">
              <a:off x="6082949" y="3640288"/>
              <a:ext cx="576000" cy="576000"/>
            </a:xfrm>
            <a:prstGeom prst="flowChartExtra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44190" y="3727797"/>
            <a:ext cx="27305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6" name="方程式" r:id="rId23" imgW="126720" imgH="164880" progId="Equation.3">
                    <p:embed/>
                  </p:oleObj>
                </mc:Choice>
                <mc:Fallback>
                  <p:oleObj name="方程式" r:id="rId23" imgW="126720" imgH="164880" progId="Equation.3">
                    <p:embed/>
                    <p:pic>
                      <p:nvPicPr>
                        <p:cNvPr id="15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4190" y="3727797"/>
                          <a:ext cx="27305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0" name="文字方塊 159"/>
          <p:cNvSpPr txBox="1"/>
          <p:nvPr/>
        </p:nvSpPr>
        <p:spPr>
          <a:xfrm rot="5400000">
            <a:off x="1671185" y="494556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61" name="Object 12"/>
          <p:cNvGraphicFramePr>
            <a:graphicFrameLocks noChangeAspect="1"/>
          </p:cNvGraphicFramePr>
          <p:nvPr>
            <p:extLst/>
          </p:nvPr>
        </p:nvGraphicFramePr>
        <p:xfrm>
          <a:off x="1520857" y="3580474"/>
          <a:ext cx="873001" cy="33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方程式" r:id="rId24" imgW="596880" imgH="228600" progId="Equation.3">
                  <p:embed/>
                </p:oleObj>
              </mc:Choice>
              <mc:Fallback>
                <p:oleObj name="方程式" r:id="rId24" imgW="596880" imgH="228600" progId="Equation.3">
                  <p:embed/>
                  <p:pic>
                    <p:nvPicPr>
                      <p:cNvPr id="1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57" y="3580474"/>
                        <a:ext cx="873001" cy="3341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2" name="群組 161"/>
          <p:cNvGrpSpPr/>
          <p:nvPr/>
        </p:nvGrpSpPr>
        <p:grpSpPr>
          <a:xfrm>
            <a:off x="1613892" y="2945687"/>
            <a:ext cx="576000" cy="576000"/>
            <a:chOff x="6082949" y="3640288"/>
            <a:chExt cx="576000" cy="576000"/>
          </a:xfrm>
        </p:grpSpPr>
        <p:sp>
          <p:nvSpPr>
            <p:cNvPr id="163" name="流程圖: 抽選 162"/>
            <p:cNvSpPr/>
            <p:nvPr/>
          </p:nvSpPr>
          <p:spPr>
            <a:xfrm rot="16200000">
              <a:off x="6082949" y="3640288"/>
              <a:ext cx="576000" cy="576000"/>
            </a:xfrm>
            <a:prstGeom prst="flowChartExtra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6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86215" y="3728171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8" name="方程式" r:id="rId26" imgW="88560" imgH="164880" progId="Equation.3">
                    <p:embed/>
                  </p:oleObj>
                </mc:Choice>
                <mc:Fallback>
                  <p:oleObj name="方程式" r:id="rId26" imgW="88560" imgH="164880" progId="Equation.3">
                    <p:embed/>
                    <p:pic>
                      <p:nvPicPr>
                        <p:cNvPr id="16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6215" y="3728171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5" name="群組 164"/>
          <p:cNvGrpSpPr/>
          <p:nvPr/>
        </p:nvGrpSpPr>
        <p:grpSpPr>
          <a:xfrm>
            <a:off x="1572183" y="5364019"/>
            <a:ext cx="576000" cy="576000"/>
            <a:chOff x="6082949" y="3640288"/>
            <a:chExt cx="576000" cy="576000"/>
          </a:xfrm>
        </p:grpSpPr>
        <p:sp>
          <p:nvSpPr>
            <p:cNvPr id="166" name="流程圖: 抽選 165"/>
            <p:cNvSpPr/>
            <p:nvPr/>
          </p:nvSpPr>
          <p:spPr>
            <a:xfrm rot="16200000">
              <a:off x="6082949" y="3640288"/>
              <a:ext cx="576000" cy="576000"/>
            </a:xfrm>
            <a:prstGeom prst="flowChartExtra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6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302852" y="3753564"/>
            <a:ext cx="355600" cy="29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9" name="方程式" r:id="rId28" imgW="164880" imgH="139680" progId="Equation.3">
                    <p:embed/>
                  </p:oleObj>
                </mc:Choice>
                <mc:Fallback>
                  <p:oleObj name="方程式" r:id="rId28" imgW="164880" imgH="139680" progId="Equation.3">
                    <p:embed/>
                    <p:pic>
                      <p:nvPicPr>
                        <p:cNvPr id="16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2852" y="3753564"/>
                          <a:ext cx="355600" cy="296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" name="文字方塊 167"/>
          <p:cNvSpPr txBox="1"/>
          <p:nvPr/>
        </p:nvSpPr>
        <p:spPr>
          <a:xfrm>
            <a:off x="1328990" y="2187497"/>
            <a:ext cx="145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Layer L-1</a:t>
            </a:r>
            <a:endParaRPr lang="zh-TW" altLang="en-US" sz="2400" dirty="0"/>
          </a:p>
        </p:txBody>
      </p:sp>
      <p:cxnSp>
        <p:nvCxnSpPr>
          <p:cNvPr id="169" name="直線單箭頭接點 168"/>
          <p:cNvCxnSpPr/>
          <p:nvPr/>
        </p:nvCxnSpPr>
        <p:spPr>
          <a:xfrm flipH="1">
            <a:off x="2167202" y="5652019"/>
            <a:ext cx="1149417" cy="2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 flipV="1">
            <a:off x="2167203" y="4321485"/>
            <a:ext cx="1149416" cy="13305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/>
          <p:nvPr/>
        </p:nvCxnSpPr>
        <p:spPr>
          <a:xfrm flipH="1" flipV="1">
            <a:off x="2191569" y="3223731"/>
            <a:ext cx="1125050" cy="2428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 flipH="1" flipV="1">
            <a:off x="2191569" y="3223731"/>
            <a:ext cx="1166759" cy="9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/>
          <p:nvPr/>
        </p:nvCxnSpPr>
        <p:spPr>
          <a:xfrm flipH="1">
            <a:off x="2167203" y="3233687"/>
            <a:ext cx="1191125" cy="10877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/>
          <p:nvPr/>
        </p:nvCxnSpPr>
        <p:spPr>
          <a:xfrm flipH="1">
            <a:off x="2167202" y="3233687"/>
            <a:ext cx="1191126" cy="2443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/>
          <p:nvPr/>
        </p:nvCxnSpPr>
        <p:spPr>
          <a:xfrm flipH="1" flipV="1">
            <a:off x="2191569" y="3223731"/>
            <a:ext cx="1145530" cy="1101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H="1" flipV="1">
            <a:off x="2167203" y="4321485"/>
            <a:ext cx="1169896" cy="4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/>
          <p:nvPr/>
        </p:nvCxnSpPr>
        <p:spPr>
          <a:xfrm flipH="1">
            <a:off x="2167202" y="4325678"/>
            <a:ext cx="1169897" cy="1351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字方塊 177"/>
          <p:cNvSpPr txBox="1"/>
          <p:nvPr/>
        </p:nvSpPr>
        <p:spPr>
          <a:xfrm>
            <a:off x="759400" y="2925897"/>
            <a:ext cx="7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……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9" name="文字方塊 178"/>
          <p:cNvSpPr txBox="1"/>
          <p:nvPr/>
        </p:nvSpPr>
        <p:spPr>
          <a:xfrm>
            <a:off x="781166" y="4018747"/>
            <a:ext cx="7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……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780797" y="5368494"/>
            <a:ext cx="7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……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81" name="Object 12"/>
          <p:cNvGraphicFramePr>
            <a:graphicFrameLocks noChangeAspect="1"/>
          </p:cNvGraphicFramePr>
          <p:nvPr>
            <p:extLst/>
          </p:nvPr>
        </p:nvGraphicFramePr>
        <p:xfrm>
          <a:off x="2460494" y="5672252"/>
          <a:ext cx="6556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0" name="方程式" r:id="rId30" imgW="406080" imgH="266400" progId="Equation.3">
                  <p:embed/>
                </p:oleObj>
              </mc:Choice>
              <mc:Fallback>
                <p:oleObj name="方程式" r:id="rId30" imgW="406080" imgH="266400" progId="Equation.3">
                  <p:embed/>
                  <p:pic>
                    <p:nvPicPr>
                      <p:cNvPr id="18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494" y="5672252"/>
                        <a:ext cx="655637" cy="4286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" name="Object 12"/>
          <p:cNvGraphicFramePr>
            <a:graphicFrameLocks noChangeAspect="1"/>
          </p:cNvGraphicFramePr>
          <p:nvPr>
            <p:extLst/>
          </p:nvPr>
        </p:nvGraphicFramePr>
        <p:xfrm>
          <a:off x="4389438" y="2392363"/>
          <a:ext cx="1090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方程式" r:id="rId32" imgW="507960" imgH="228600" progId="Equation.3">
                  <p:embed/>
                </p:oleObj>
              </mc:Choice>
              <mc:Fallback>
                <p:oleObj name="方程式" r:id="rId32" imgW="507960" imgH="228600" progId="Equation.3">
                  <p:embed/>
                  <p:pic>
                    <p:nvPicPr>
                      <p:cNvPr id="18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2392363"/>
                        <a:ext cx="10906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" name="Object 12"/>
          <p:cNvGraphicFramePr>
            <a:graphicFrameLocks noChangeAspect="1"/>
          </p:cNvGraphicFramePr>
          <p:nvPr>
            <p:extLst/>
          </p:nvPr>
        </p:nvGraphicFramePr>
        <p:xfrm>
          <a:off x="3309582" y="2656772"/>
          <a:ext cx="4365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方程式" r:id="rId34" imgW="203040" imgH="203040" progId="Equation.3">
                  <p:embed/>
                </p:oleObj>
              </mc:Choice>
              <mc:Fallback>
                <p:oleObj name="方程式" r:id="rId34" imgW="203040" imgH="203040" progId="Equation.3">
                  <p:embed/>
                  <p:pic>
                    <p:nvPicPr>
                      <p:cNvPr id="18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582" y="2656772"/>
                        <a:ext cx="436563" cy="433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" name="Object 12"/>
          <p:cNvGraphicFramePr>
            <a:graphicFrameLocks noChangeAspect="1"/>
          </p:cNvGraphicFramePr>
          <p:nvPr>
            <p:extLst/>
          </p:nvPr>
        </p:nvGraphicFramePr>
        <p:xfrm>
          <a:off x="1501904" y="2651014"/>
          <a:ext cx="5730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方程式" r:id="rId36" imgW="266400" imgH="203040" progId="Equation.3">
                  <p:embed/>
                </p:oleObj>
              </mc:Choice>
              <mc:Fallback>
                <p:oleObj name="方程式" r:id="rId36" imgW="266400" imgH="203040" progId="Equation.3">
                  <p:embed/>
                  <p:pic>
                    <p:nvPicPr>
                      <p:cNvPr id="1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904" y="2651014"/>
                        <a:ext cx="573087" cy="433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12"/>
          <p:cNvGraphicFramePr>
            <a:graphicFrameLocks noChangeAspect="1"/>
          </p:cNvGraphicFramePr>
          <p:nvPr>
            <p:extLst/>
          </p:nvPr>
        </p:nvGraphicFramePr>
        <p:xfrm>
          <a:off x="1519144" y="4647632"/>
          <a:ext cx="873001" cy="33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方程式" r:id="rId38" imgW="596880" imgH="228600" progId="Equation.3">
                  <p:embed/>
                </p:oleObj>
              </mc:Choice>
              <mc:Fallback>
                <p:oleObj name="方程式" r:id="rId38" imgW="596880" imgH="228600" progId="Equation.3">
                  <p:embed/>
                  <p:pic>
                    <p:nvPicPr>
                      <p:cNvPr id="18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144" y="4647632"/>
                        <a:ext cx="873001" cy="3341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12"/>
          <p:cNvGraphicFramePr>
            <a:graphicFrameLocks noChangeAspect="1"/>
          </p:cNvGraphicFramePr>
          <p:nvPr>
            <p:extLst/>
          </p:nvPr>
        </p:nvGraphicFramePr>
        <p:xfrm>
          <a:off x="1542848" y="5948782"/>
          <a:ext cx="8731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方程式" r:id="rId40" imgW="596880" imgH="241200" progId="Equation.3">
                  <p:embed/>
                </p:oleObj>
              </mc:Choice>
              <mc:Fallback>
                <p:oleObj name="方程式" r:id="rId40" imgW="596880" imgH="241200" progId="Equation.3">
                  <p:embed/>
                  <p:pic>
                    <p:nvPicPr>
                      <p:cNvPr id="18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2848" y="5948782"/>
                        <a:ext cx="873125" cy="350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" name="文字方塊 186"/>
          <p:cNvSpPr txBox="1"/>
          <p:nvPr/>
        </p:nvSpPr>
        <p:spPr>
          <a:xfrm rot="5400000">
            <a:off x="3463909" y="62736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sp>
        <p:nvSpPr>
          <p:cNvPr id="188" name="文字方塊 187"/>
          <p:cNvSpPr txBox="1"/>
          <p:nvPr/>
        </p:nvSpPr>
        <p:spPr>
          <a:xfrm rot="5400000">
            <a:off x="1659579" y="622872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sp>
        <p:nvSpPr>
          <p:cNvPr id="70" name="矩形 69"/>
          <p:cNvSpPr/>
          <p:nvPr/>
        </p:nvSpPr>
        <p:spPr>
          <a:xfrm>
            <a:off x="6015022" y="3604034"/>
            <a:ext cx="2953449" cy="2980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6085437" y="3580528"/>
            <a:ext cx="25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Backward Pass</a:t>
            </a:r>
            <a:endParaRPr lang="zh-TW" altLang="en-US" sz="2400" b="1" i="1" u="sng" dirty="0"/>
          </a:p>
        </p:txBody>
      </p:sp>
      <p:graphicFrame>
        <p:nvGraphicFramePr>
          <p:cNvPr id="72" name="Object 12"/>
          <p:cNvGraphicFramePr>
            <a:graphicFrameLocks noChangeAspect="1"/>
          </p:cNvGraphicFramePr>
          <p:nvPr>
            <p:extLst/>
          </p:nvPr>
        </p:nvGraphicFramePr>
        <p:xfrm>
          <a:off x="6122988" y="5508625"/>
          <a:ext cx="25669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方程式" r:id="rId42" imgW="1447560" imgH="266400" progId="Equation.3">
                  <p:embed/>
                </p:oleObj>
              </mc:Choice>
              <mc:Fallback>
                <p:oleObj name="方程式" r:id="rId42" imgW="1447560" imgH="266400" progId="Equation.3">
                  <p:embed/>
                  <p:pic>
                    <p:nvPicPr>
                      <p:cNvPr id="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988" y="5508625"/>
                        <a:ext cx="2566987" cy="471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2"/>
          <p:cNvGraphicFramePr>
            <a:graphicFrameLocks noChangeAspect="1"/>
          </p:cNvGraphicFramePr>
          <p:nvPr>
            <p:extLst/>
          </p:nvPr>
        </p:nvGraphicFramePr>
        <p:xfrm>
          <a:off x="6161088" y="4116388"/>
          <a:ext cx="26431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7" name="方程式" r:id="rId44" imgW="1295280" imgH="253800" progId="Equation.3">
                  <p:embed/>
                </p:oleObj>
              </mc:Choice>
              <mc:Fallback>
                <p:oleObj name="方程式" r:id="rId44" imgW="1295280" imgH="253800" progId="Equation.3">
                  <p:embed/>
                  <p:pic>
                    <p:nvPicPr>
                      <p:cNvPr id="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4116388"/>
                        <a:ext cx="2643187" cy="51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2"/>
          <p:cNvGraphicFramePr>
            <a:graphicFrameLocks noChangeAspect="1"/>
          </p:cNvGraphicFramePr>
          <p:nvPr>
            <p:extLst/>
          </p:nvPr>
        </p:nvGraphicFramePr>
        <p:xfrm>
          <a:off x="6076716" y="4612142"/>
          <a:ext cx="2895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方程式" r:id="rId46" imgW="1549080" imgH="266400" progId="Equation.3">
                  <p:embed/>
                </p:oleObj>
              </mc:Choice>
              <mc:Fallback>
                <p:oleObj name="方程式" r:id="rId46" imgW="1549080" imgH="266400" progId="Equation.3">
                  <p:embed/>
                  <p:pic>
                    <p:nvPicPr>
                      <p:cNvPr id="7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716" y="4612142"/>
                        <a:ext cx="2895600" cy="4968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2"/>
          <p:cNvGraphicFramePr>
            <a:graphicFrameLocks noChangeAspect="1"/>
          </p:cNvGraphicFramePr>
          <p:nvPr>
            <p:extLst/>
          </p:nvPr>
        </p:nvGraphicFramePr>
        <p:xfrm>
          <a:off x="7086214" y="5198299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9" name="方程式" r:id="rId48" imgW="317160" imgH="75960" progId="Equation.3">
                  <p:embed/>
                </p:oleObj>
              </mc:Choice>
              <mc:Fallback>
                <p:oleObj name="方程式" r:id="rId48" imgW="317160" imgH="75960" progId="Equation.3">
                  <p:embed/>
                  <p:pic>
                    <p:nvPicPr>
                      <p:cNvPr id="7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214" y="5198299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2"/>
          <p:cNvGraphicFramePr>
            <a:graphicFrameLocks noChangeAspect="1"/>
          </p:cNvGraphicFramePr>
          <p:nvPr>
            <p:extLst/>
          </p:nvPr>
        </p:nvGraphicFramePr>
        <p:xfrm>
          <a:off x="7102244" y="6143818"/>
          <a:ext cx="6540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方程式" r:id="rId50" imgW="317160" imgH="75960" progId="Equation.3">
                  <p:embed/>
                </p:oleObj>
              </mc:Choice>
              <mc:Fallback>
                <p:oleObj name="方程式" r:id="rId50" imgW="317160" imgH="75960" progId="Equation.3">
                  <p:embed/>
                  <p:pic>
                    <p:nvPicPr>
                      <p:cNvPr id="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244" y="6143818"/>
                        <a:ext cx="654050" cy="155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2"/>
          <p:cNvGraphicFramePr>
            <a:graphicFrameLocks noChangeAspect="1"/>
          </p:cNvGraphicFramePr>
          <p:nvPr>
            <p:extLst/>
          </p:nvPr>
        </p:nvGraphicFramePr>
        <p:xfrm>
          <a:off x="4841875" y="922338"/>
          <a:ext cx="21748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1" name="方程式" r:id="rId51" imgW="1015920" imgH="469800" progId="Equation.3">
                  <p:embed/>
                </p:oleObj>
              </mc:Choice>
              <mc:Fallback>
                <p:oleObj name="方程式" r:id="rId51" imgW="1015920" imgH="469800" progId="Equation.3">
                  <p:embed/>
                  <p:pic>
                    <p:nvPicPr>
                      <p:cNvPr id="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922338"/>
                        <a:ext cx="2174875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文字方塊 78"/>
          <p:cNvSpPr txBox="1"/>
          <p:nvPr/>
        </p:nvSpPr>
        <p:spPr>
          <a:xfrm>
            <a:off x="7388401" y="1910166"/>
            <a:ext cx="182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Error signal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83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46" grpId="0"/>
      <p:bldP spid="156" grpId="0"/>
      <p:bldP spid="160" grpId="0"/>
      <p:bldP spid="168" grpId="0"/>
      <p:bldP spid="178" grpId="0"/>
      <p:bldP spid="179" grpId="0"/>
      <p:bldP spid="180" grpId="0"/>
      <p:bldP spid="187" grpId="0"/>
      <p:bldP spid="1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向右箭號 75"/>
          <p:cNvSpPr/>
          <p:nvPr/>
        </p:nvSpPr>
        <p:spPr>
          <a:xfrm rot="18960299">
            <a:off x="5447744" y="1323032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5922913" y="163308"/>
            <a:ext cx="1108004" cy="1080000"/>
            <a:chOff x="6170739" y="146353"/>
            <a:chExt cx="1108004" cy="1080000"/>
          </a:xfrm>
        </p:grpSpPr>
        <p:sp>
          <p:nvSpPr>
            <p:cNvPr id="8" name="矩形 7"/>
            <p:cNvSpPr/>
            <p:nvPr/>
          </p:nvSpPr>
          <p:spPr>
            <a:xfrm rot="5400000">
              <a:off x="6166316" y="551353"/>
              <a:ext cx="1080000" cy="27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170739" y="450300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 smtClean="0"/>
                <a:t>n</a:t>
              </a:r>
              <a:endParaRPr lang="zh-TW" altLang="en-US" sz="2400" baseline="300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24580" y="83262"/>
            <a:ext cx="4841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/>
              <a:t>Backpropagation through Time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73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-下雙向箭號 5"/>
          <p:cNvSpPr/>
          <p:nvPr/>
        </p:nvSpPr>
        <p:spPr>
          <a:xfrm rot="5400000">
            <a:off x="7915950" y="399420"/>
            <a:ext cx="326171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7052801" y="564043"/>
            <a:ext cx="1080000" cy="27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 rot="5400000">
            <a:off x="6812047" y="300712"/>
            <a:ext cx="439406" cy="772821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37226" y="44382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778767" y="155119"/>
            <a:ext cx="1108004" cy="1080000"/>
            <a:chOff x="5279172" y="137196"/>
            <a:chExt cx="1108004" cy="1080000"/>
          </a:xfrm>
        </p:grpSpPr>
        <p:sp>
          <p:nvSpPr>
            <p:cNvPr id="7" name="矩形 6"/>
            <p:cNvSpPr/>
            <p:nvPr/>
          </p:nvSpPr>
          <p:spPr>
            <a:xfrm rot="5400000">
              <a:off x="5279831" y="542196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79172" y="443744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x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153744" y="4345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4238" y="1231340"/>
            <a:ext cx="37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very deep neural network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0989" y="2199913"/>
            <a:ext cx="163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 </a:t>
            </a:r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0989" y="1714669"/>
            <a:ext cx="35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Input: 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, … </a:t>
            </a:r>
            <a:r>
              <a:rPr lang="en-US" altLang="zh-TW" sz="2400" dirty="0" err="1" smtClean="0"/>
              <a:t>x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target: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60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07945" y="787740"/>
            <a:ext cx="15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>
                <a:solidFill>
                  <a:srgbClr val="0000FF"/>
                </a:solidFill>
              </a:rPr>
              <a:t>UNFOLD: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4779426" y="17803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3615172" y="1382012"/>
            <a:ext cx="1108004" cy="1080000"/>
            <a:chOff x="3892282" y="1366224"/>
            <a:chExt cx="1108004" cy="1080000"/>
          </a:xfrm>
        </p:grpSpPr>
        <p:sp>
          <p:nvSpPr>
            <p:cNvPr id="20" name="矩形 19"/>
            <p:cNvSpPr/>
            <p:nvPr/>
          </p:nvSpPr>
          <p:spPr>
            <a:xfrm rot="5400000">
              <a:off x="3892941" y="1771224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892282" y="1672772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n-1</a:t>
              </a:r>
              <a:endParaRPr lang="zh-TW" altLang="en-US" sz="2400" baseline="30000" dirty="0"/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783849" y="167932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n-1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 rot="5400000">
            <a:off x="3615831" y="3025568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2309576" y="2641598"/>
            <a:ext cx="1108004" cy="1080000"/>
            <a:chOff x="2635699" y="2611411"/>
            <a:chExt cx="1108004" cy="1080000"/>
          </a:xfrm>
        </p:grpSpPr>
        <p:sp>
          <p:nvSpPr>
            <p:cNvPr id="26" name="矩形 25"/>
            <p:cNvSpPr/>
            <p:nvPr/>
          </p:nvSpPr>
          <p:spPr>
            <a:xfrm rot="5400000">
              <a:off x="2636358" y="3016411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635699" y="2917959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n-2</a:t>
              </a:r>
              <a:endParaRPr lang="zh-TW" altLang="en-US" sz="2400" baseline="300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 rot="8291195">
            <a:off x="1787782" y="4664447"/>
            <a:ext cx="165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35" name="矩形 34"/>
          <p:cNvSpPr/>
          <p:nvPr/>
        </p:nvSpPr>
        <p:spPr>
          <a:xfrm rot="5400000">
            <a:off x="544357" y="4690660"/>
            <a:ext cx="1080000" cy="27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1758467" y="47332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3698" y="459220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716214" y="4622172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 rot="5400000">
            <a:off x="544357" y="5942759"/>
            <a:ext cx="1080000" cy="27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924" y="5846926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901" r="-140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向右箭號 69"/>
          <p:cNvSpPr/>
          <p:nvPr/>
        </p:nvSpPr>
        <p:spPr>
          <a:xfrm>
            <a:off x="4371965" y="1696204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3175708" y="293635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 rot="18960299">
            <a:off x="4273660" y="250405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>
            <a:off x="1328203" y="4653496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 rot="18960299">
            <a:off x="3059274" y="372294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 rot="18960299">
            <a:off x="1227708" y="5442047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696555" y="2910010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n-2</a:t>
            </a:r>
            <a:endParaRPr lang="zh-TW" altLang="en-US" sz="2400" baseline="30000" dirty="0"/>
          </a:p>
        </p:txBody>
      </p:sp>
      <p:graphicFrame>
        <p:nvGraphicFramePr>
          <p:cNvPr id="95" name="Object 12"/>
          <p:cNvGraphicFramePr>
            <a:graphicFrameLocks noChangeAspect="1"/>
          </p:cNvGraphicFramePr>
          <p:nvPr>
            <p:extLst/>
          </p:nvPr>
        </p:nvGraphicFramePr>
        <p:xfrm>
          <a:off x="7687741" y="1464531"/>
          <a:ext cx="1090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方程式" r:id="rId7" imgW="507960" imgH="228600" progId="Equation.3">
                  <p:embed/>
                </p:oleObj>
              </mc:Choice>
              <mc:Fallback>
                <p:oleObj name="方程式" r:id="rId7" imgW="507960" imgH="228600" progId="Equation.3">
                  <p:embed/>
                  <p:pic>
                    <p:nvPicPr>
                      <p:cNvPr id="9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7741" y="1464531"/>
                        <a:ext cx="10906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直線單箭頭接點 98"/>
          <p:cNvCxnSpPr/>
          <p:nvPr/>
        </p:nvCxnSpPr>
        <p:spPr>
          <a:xfrm flipH="1">
            <a:off x="7708891" y="1413481"/>
            <a:ext cx="8866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7843641" y="2018762"/>
            <a:ext cx="751920" cy="38281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7899400" y="1987550"/>
          <a:ext cx="6794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方程式" r:id="rId9" imgW="317160" imgH="457200" progId="Equation.3">
                  <p:embed/>
                </p:oleObj>
              </mc:Choice>
              <mc:Fallback>
                <p:oleObj name="方程式" r:id="rId9" imgW="317160" imgH="45720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9400" y="1987550"/>
                        <a:ext cx="679450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7886700" y="2943225"/>
          <a:ext cx="7064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方程式" r:id="rId11" imgW="330120" imgH="457200" progId="Equation.3">
                  <p:embed/>
                </p:oleObj>
              </mc:Choice>
              <mc:Fallback>
                <p:oleObj name="方程式" r:id="rId11" imgW="330120" imgH="4572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700" y="2943225"/>
                        <a:ext cx="706438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7886700" y="3900488"/>
          <a:ext cx="7064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方程式" r:id="rId13" imgW="330120" imgH="457200" progId="Equation.3">
                  <p:embed/>
                </p:oleObj>
              </mc:Choice>
              <mc:Fallback>
                <p:oleObj name="方程式" r:id="rId13" imgW="330120" imgH="45720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700" y="3900488"/>
                        <a:ext cx="706438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文字方塊 116"/>
          <p:cNvSpPr txBox="1"/>
          <p:nvPr/>
        </p:nvSpPr>
        <p:spPr>
          <a:xfrm rot="5400000">
            <a:off x="7928277" y="49596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32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5" grpId="0"/>
      <p:bldP spid="6" grpId="0" animBg="1"/>
      <p:bldP spid="9" grpId="0" animBg="1"/>
      <p:bldP spid="10" grpId="0" animBg="1"/>
      <p:bldP spid="11" grpId="0" animBg="1"/>
      <p:bldP spid="13" grpId="0"/>
      <p:bldP spid="15" grpId="0"/>
      <p:bldP spid="16" grpId="0"/>
      <p:bldP spid="17" grpId="0"/>
      <p:bldP spid="18" grpId="0"/>
      <p:bldP spid="19" grpId="0"/>
      <p:bldP spid="21" grpId="0" animBg="1"/>
      <p:bldP spid="25" grpId="0"/>
      <p:bldP spid="27" grpId="0" animBg="1"/>
      <p:bldP spid="34" grpId="0"/>
      <p:bldP spid="35" grpId="0" animBg="1"/>
      <p:bldP spid="36" grpId="0" animBg="1"/>
      <p:bldP spid="38" grpId="0"/>
      <p:bldP spid="39" grpId="0"/>
      <p:bldP spid="42" grpId="0" animBg="1"/>
      <p:bldP spid="59" grpId="0"/>
      <p:bldP spid="63" grpId="0"/>
      <p:bldP spid="70" grpId="0" animBg="1"/>
      <p:bldP spid="71" grpId="0" animBg="1"/>
      <p:bldP spid="72" grpId="0" animBg="1"/>
      <p:bldP spid="74" grpId="0" animBg="1"/>
      <p:bldP spid="77" grpId="0" animBg="1"/>
      <p:bldP spid="78" grpId="0" animBg="1"/>
      <p:bldP spid="31" grpId="0"/>
      <p:bldP spid="60" grpId="0" animBg="1"/>
      <p:bldP spid="1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向右箭號 75"/>
          <p:cNvSpPr/>
          <p:nvPr/>
        </p:nvSpPr>
        <p:spPr>
          <a:xfrm rot="18960299">
            <a:off x="5447744" y="1323032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5922913" y="163308"/>
            <a:ext cx="1108004" cy="1080000"/>
            <a:chOff x="6170739" y="146353"/>
            <a:chExt cx="1108004" cy="1080000"/>
          </a:xfrm>
        </p:grpSpPr>
        <p:sp>
          <p:nvSpPr>
            <p:cNvPr id="8" name="矩形 7"/>
            <p:cNvSpPr/>
            <p:nvPr/>
          </p:nvSpPr>
          <p:spPr>
            <a:xfrm rot="5400000">
              <a:off x="6166316" y="551353"/>
              <a:ext cx="1080000" cy="27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170739" y="450300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 smtClean="0"/>
                <a:t>n</a:t>
              </a:r>
              <a:endParaRPr lang="zh-TW" altLang="en-US" sz="2400" baseline="300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24580" y="83262"/>
            <a:ext cx="4841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/>
              <a:t>Backpropagation through Time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73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-下雙向箭號 5"/>
          <p:cNvSpPr/>
          <p:nvPr/>
        </p:nvSpPr>
        <p:spPr>
          <a:xfrm rot="5400000">
            <a:off x="7915950" y="399420"/>
            <a:ext cx="326171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7052801" y="564043"/>
            <a:ext cx="1080000" cy="27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 rot="5400000">
            <a:off x="6812047" y="300712"/>
            <a:ext cx="439406" cy="772821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37226" y="44382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778767" y="155119"/>
            <a:ext cx="1108004" cy="1080000"/>
            <a:chOff x="5279172" y="137196"/>
            <a:chExt cx="1108004" cy="1080000"/>
          </a:xfrm>
        </p:grpSpPr>
        <p:sp>
          <p:nvSpPr>
            <p:cNvPr id="7" name="矩形 6"/>
            <p:cNvSpPr/>
            <p:nvPr/>
          </p:nvSpPr>
          <p:spPr>
            <a:xfrm rot="5400000">
              <a:off x="5279831" y="542196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79172" y="443744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x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153744" y="4345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4238" y="1231340"/>
            <a:ext cx="37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very deep neural network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0989" y="2199913"/>
            <a:ext cx="163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 </a:t>
            </a:r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0989" y="1714669"/>
            <a:ext cx="35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Input: 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, … </a:t>
            </a:r>
            <a:r>
              <a:rPr lang="en-US" altLang="zh-TW" sz="2400" dirty="0" err="1" smtClean="0"/>
              <a:t>x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target: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60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07945" y="787740"/>
            <a:ext cx="15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>
                <a:solidFill>
                  <a:srgbClr val="0000FF"/>
                </a:solidFill>
              </a:rPr>
              <a:t>UNFOLD: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4779426" y="17803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3615172" y="1382012"/>
            <a:ext cx="1108004" cy="1080000"/>
            <a:chOff x="3892282" y="1366224"/>
            <a:chExt cx="1108004" cy="1080000"/>
          </a:xfrm>
        </p:grpSpPr>
        <p:sp>
          <p:nvSpPr>
            <p:cNvPr id="20" name="矩形 19"/>
            <p:cNvSpPr/>
            <p:nvPr/>
          </p:nvSpPr>
          <p:spPr>
            <a:xfrm rot="5400000">
              <a:off x="3892941" y="1771224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892282" y="1672772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n-1</a:t>
              </a:r>
              <a:endParaRPr lang="zh-TW" altLang="en-US" sz="2400" baseline="30000" dirty="0"/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783849" y="167932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n-1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 rot="5400000">
            <a:off x="3615831" y="3025568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2309576" y="2641598"/>
            <a:ext cx="1108004" cy="1080000"/>
            <a:chOff x="2635699" y="2611411"/>
            <a:chExt cx="1108004" cy="1080000"/>
          </a:xfrm>
        </p:grpSpPr>
        <p:sp>
          <p:nvSpPr>
            <p:cNvPr id="26" name="矩形 25"/>
            <p:cNvSpPr/>
            <p:nvPr/>
          </p:nvSpPr>
          <p:spPr>
            <a:xfrm rot="5400000">
              <a:off x="2636358" y="3016411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635699" y="2917959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n-2</a:t>
              </a:r>
              <a:endParaRPr lang="zh-TW" altLang="en-US" sz="2400" baseline="300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 rot="8291195">
            <a:off x="1787782" y="4664447"/>
            <a:ext cx="165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35" name="矩形 34"/>
          <p:cNvSpPr/>
          <p:nvPr/>
        </p:nvSpPr>
        <p:spPr>
          <a:xfrm rot="5400000">
            <a:off x="544357" y="4690660"/>
            <a:ext cx="1080000" cy="27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1758467" y="47332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3698" y="459220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716214" y="4622172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 rot="5400000">
            <a:off x="544357" y="5942759"/>
            <a:ext cx="1080000" cy="27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924" y="5846926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901" r="-140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向右箭號 69"/>
          <p:cNvSpPr/>
          <p:nvPr/>
        </p:nvSpPr>
        <p:spPr>
          <a:xfrm>
            <a:off x="4371965" y="1696204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3175708" y="293635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 rot="18960299">
            <a:off x="4273660" y="250405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>
            <a:off x="1328203" y="4653496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 rot="18960299">
            <a:off x="3059274" y="372294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 rot="18960299">
            <a:off x="1227708" y="5442047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696555" y="2910010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n-2</a:t>
            </a:r>
            <a:endParaRPr lang="zh-TW" altLang="en-US" sz="2400" baseline="30000" dirty="0"/>
          </a:p>
        </p:txBody>
      </p:sp>
      <p:graphicFrame>
        <p:nvGraphicFramePr>
          <p:cNvPr id="95" name="Object 12"/>
          <p:cNvGraphicFramePr>
            <a:graphicFrameLocks noChangeAspect="1"/>
          </p:cNvGraphicFramePr>
          <p:nvPr>
            <p:extLst/>
          </p:nvPr>
        </p:nvGraphicFramePr>
        <p:xfrm>
          <a:off x="7687741" y="1464531"/>
          <a:ext cx="1090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方程式" r:id="rId7" imgW="507960" imgH="228600" progId="Equation.3">
                  <p:embed/>
                </p:oleObj>
              </mc:Choice>
              <mc:Fallback>
                <p:oleObj name="方程式" r:id="rId7" imgW="507960" imgH="228600" progId="Equation.3">
                  <p:embed/>
                  <p:pic>
                    <p:nvPicPr>
                      <p:cNvPr id="9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7741" y="1464531"/>
                        <a:ext cx="10906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直線單箭頭接點 98"/>
          <p:cNvCxnSpPr/>
          <p:nvPr/>
        </p:nvCxnSpPr>
        <p:spPr>
          <a:xfrm flipH="1">
            <a:off x="7708891" y="1413481"/>
            <a:ext cx="8866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6860312" y="2007837"/>
            <a:ext cx="1062025" cy="4150155"/>
            <a:chOff x="6860312" y="2007837"/>
            <a:chExt cx="1062025" cy="4150155"/>
          </a:xfrm>
        </p:grpSpPr>
        <p:sp>
          <p:nvSpPr>
            <p:cNvPr id="94" name="矩形 93"/>
            <p:cNvSpPr/>
            <p:nvPr/>
          </p:nvSpPr>
          <p:spPr>
            <a:xfrm>
              <a:off x="6860312" y="2007837"/>
              <a:ext cx="1062025" cy="414497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2" name="群組 51"/>
            <p:cNvGrpSpPr/>
            <p:nvPr/>
          </p:nvGrpSpPr>
          <p:grpSpPr>
            <a:xfrm>
              <a:off x="7009892" y="2144188"/>
              <a:ext cx="618646" cy="635224"/>
              <a:chOff x="6082949" y="3581064"/>
              <a:chExt cx="618646" cy="635224"/>
            </a:xfrm>
          </p:grpSpPr>
          <p:sp>
            <p:nvSpPr>
              <p:cNvPr id="73" name="流程圖: 抽選 72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7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85850" y="3701986"/>
              <a:ext cx="19050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89" name="方程式" r:id="rId9" imgW="88560" imgH="164880" progId="Equation.3">
                      <p:embed/>
                    </p:oleObj>
                  </mc:Choice>
                  <mc:Fallback>
                    <p:oleObj name="方程式" r:id="rId9" imgW="88560" imgH="164880" progId="Equation.3">
                      <p:embed/>
                      <p:pic>
                        <p:nvPicPr>
                          <p:cNvPr id="7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5850" y="3701986"/>
                            <a:ext cx="190500" cy="3508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" name="群組 52"/>
            <p:cNvGrpSpPr/>
            <p:nvPr/>
          </p:nvGrpSpPr>
          <p:grpSpPr>
            <a:xfrm>
              <a:off x="7003015" y="3252404"/>
              <a:ext cx="618646" cy="635224"/>
              <a:chOff x="6082949" y="3581064"/>
              <a:chExt cx="618646" cy="635224"/>
            </a:xfrm>
          </p:grpSpPr>
          <p:sp>
            <p:nvSpPr>
              <p:cNvPr id="68" name="流程圖: 抽選 67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44190" y="3702039"/>
              <a:ext cx="27305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0" name="方程式" r:id="rId11" imgW="126720" imgH="164880" progId="Equation.3">
                      <p:embed/>
                    </p:oleObj>
                  </mc:Choice>
                  <mc:Fallback>
                    <p:oleObj name="方程式" r:id="rId11" imgW="126720" imgH="16488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44190" y="3702039"/>
                            <a:ext cx="273050" cy="3508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4" name="群組 53"/>
            <p:cNvGrpSpPr/>
            <p:nvPr/>
          </p:nvGrpSpPr>
          <p:grpSpPr>
            <a:xfrm>
              <a:off x="7017231" y="4387639"/>
              <a:ext cx="618646" cy="635224"/>
              <a:chOff x="6082949" y="3581064"/>
              <a:chExt cx="618646" cy="635224"/>
            </a:xfrm>
          </p:grpSpPr>
          <p:sp>
            <p:nvSpPr>
              <p:cNvPr id="66" name="流程圖: 抽選 65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58693" y="3689225"/>
              <a:ext cx="244475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1" name="方程式" r:id="rId13" imgW="114120" imgH="177480" progId="Equation.3">
                      <p:embed/>
                    </p:oleObj>
                  </mc:Choice>
                  <mc:Fallback>
                    <p:oleObj name="方程式" r:id="rId13" imgW="114120" imgH="1774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58693" y="3689225"/>
                            <a:ext cx="244475" cy="3778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985015" y="2808487"/>
            <a:ext cx="812620" cy="36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2" name="方程式" r:id="rId15" imgW="507960" imgH="228600" progId="Equation.3">
                    <p:embed/>
                  </p:oleObj>
                </mc:Choice>
                <mc:Fallback>
                  <p:oleObj name="方程式" r:id="rId15" imgW="507960" imgH="228600" progId="Equation.3">
                    <p:embed/>
                    <p:pic>
                      <p:nvPicPr>
                        <p:cNvPr id="5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5015" y="2808487"/>
                          <a:ext cx="812620" cy="3646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015593" y="3887628"/>
            <a:ext cx="784897" cy="352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3" name="方程式" r:id="rId17" imgW="507960" imgH="228600" progId="Equation.3">
                    <p:embed/>
                  </p:oleObj>
                </mc:Choice>
                <mc:Fallback>
                  <p:oleObj name="方程式" r:id="rId17" imgW="507960" imgH="22860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5593" y="3887628"/>
                          <a:ext cx="784897" cy="35219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7026143" y="5007044"/>
            <a:ext cx="771492" cy="3659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4" name="方程式" r:id="rId19" imgW="507960" imgH="241200" progId="Equation.3">
                    <p:embed/>
                  </p:oleObj>
                </mc:Choice>
                <mc:Fallback>
                  <p:oleObj name="方程式" r:id="rId19" imgW="507960" imgH="241200" progId="Equation.3">
                    <p:embed/>
                    <p:pic>
                      <p:nvPicPr>
                        <p:cNvPr id="5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6143" y="5007044"/>
                          <a:ext cx="771492" cy="36596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文字方塊 64"/>
            <p:cNvSpPr txBox="1"/>
            <p:nvPr/>
          </p:nvSpPr>
          <p:spPr>
            <a:xfrm rot="5400000">
              <a:off x="7118664" y="551175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5367828" y="2707845"/>
            <a:ext cx="1062025" cy="4150155"/>
            <a:chOff x="6860312" y="2007837"/>
            <a:chExt cx="1062025" cy="4150155"/>
          </a:xfrm>
        </p:grpSpPr>
        <p:sp>
          <p:nvSpPr>
            <p:cNvPr id="97" name="矩形 96"/>
            <p:cNvSpPr/>
            <p:nvPr/>
          </p:nvSpPr>
          <p:spPr>
            <a:xfrm>
              <a:off x="6860312" y="2007837"/>
              <a:ext cx="1062025" cy="414497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8" name="群組 97"/>
            <p:cNvGrpSpPr/>
            <p:nvPr/>
          </p:nvGrpSpPr>
          <p:grpSpPr>
            <a:xfrm>
              <a:off x="7009892" y="2144188"/>
              <a:ext cx="618646" cy="635224"/>
              <a:chOff x="6082949" y="3581064"/>
              <a:chExt cx="618646" cy="635224"/>
            </a:xfrm>
          </p:grpSpPr>
          <p:sp>
            <p:nvSpPr>
              <p:cNvPr id="110" name="流程圖: 抽選 109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1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85850" y="3701986"/>
              <a:ext cx="19050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5" name="方程式" r:id="rId21" imgW="88560" imgH="164880" progId="Equation.3">
                      <p:embed/>
                    </p:oleObj>
                  </mc:Choice>
                  <mc:Fallback>
                    <p:oleObj name="方程式" r:id="rId21" imgW="88560" imgH="164880" progId="Equation.3">
                      <p:embed/>
                      <p:pic>
                        <p:nvPicPr>
                          <p:cNvPr id="11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5850" y="3701986"/>
                            <a:ext cx="190500" cy="3508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0" name="群組 99"/>
            <p:cNvGrpSpPr/>
            <p:nvPr/>
          </p:nvGrpSpPr>
          <p:grpSpPr>
            <a:xfrm>
              <a:off x="7003015" y="3252404"/>
              <a:ext cx="618646" cy="635224"/>
              <a:chOff x="6082949" y="3581064"/>
              <a:chExt cx="618646" cy="635224"/>
            </a:xfrm>
          </p:grpSpPr>
          <p:sp>
            <p:nvSpPr>
              <p:cNvPr id="108" name="流程圖: 抽選 107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0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44190" y="3702039"/>
              <a:ext cx="27305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6" name="方程式" r:id="rId22" imgW="126720" imgH="164880" progId="Equation.3">
                      <p:embed/>
                    </p:oleObj>
                  </mc:Choice>
                  <mc:Fallback>
                    <p:oleObj name="方程式" r:id="rId22" imgW="126720" imgH="164880" progId="Equation.3">
                      <p:embed/>
                      <p:pic>
                        <p:nvPicPr>
                          <p:cNvPr id="10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44190" y="3702039"/>
                            <a:ext cx="273050" cy="3508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1" name="群組 100"/>
            <p:cNvGrpSpPr/>
            <p:nvPr/>
          </p:nvGrpSpPr>
          <p:grpSpPr>
            <a:xfrm>
              <a:off x="7017231" y="4387639"/>
              <a:ext cx="618646" cy="635224"/>
              <a:chOff x="6082949" y="3581064"/>
              <a:chExt cx="618646" cy="635224"/>
            </a:xfrm>
          </p:grpSpPr>
          <p:sp>
            <p:nvSpPr>
              <p:cNvPr id="106" name="流程圖: 抽選 105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0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358693" y="3689225"/>
              <a:ext cx="244475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97" name="方程式" r:id="rId23" imgW="114120" imgH="177480" progId="Equation.3">
                      <p:embed/>
                    </p:oleObj>
                  </mc:Choice>
                  <mc:Fallback>
                    <p:oleObj name="方程式" r:id="rId23" imgW="114120" imgH="177480" progId="Equation.3">
                      <p:embed/>
                      <p:pic>
                        <p:nvPicPr>
                          <p:cNvPr id="10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58693" y="3689225"/>
                            <a:ext cx="244475" cy="3778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924909" y="2808367"/>
            <a:ext cx="935038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8" name="方程式" r:id="rId24" imgW="583920" imgH="228600" progId="Equation.3">
                    <p:embed/>
                  </p:oleObj>
                </mc:Choice>
                <mc:Fallback>
                  <p:oleObj name="方程式" r:id="rId24" imgW="583920" imgH="228600" progId="Equation.3">
                    <p:embed/>
                    <p:pic>
                      <p:nvPicPr>
                        <p:cNvPr id="10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24909" y="2808367"/>
                          <a:ext cx="935038" cy="3651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956659" y="3887867"/>
            <a:ext cx="903288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9" name="方程式" r:id="rId26" imgW="583920" imgH="228600" progId="Equation.3">
                    <p:embed/>
                  </p:oleObj>
                </mc:Choice>
                <mc:Fallback>
                  <p:oleObj name="方程式" r:id="rId26" imgW="583920" imgH="228600" progId="Equation.3">
                    <p:embed/>
                    <p:pic>
                      <p:nvPicPr>
                        <p:cNvPr id="10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6659" y="3887867"/>
                          <a:ext cx="903288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969359" y="5007055"/>
            <a:ext cx="887413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0" name="方程式" r:id="rId28" imgW="583920" imgH="241200" progId="Equation.3">
                    <p:embed/>
                  </p:oleObj>
                </mc:Choice>
                <mc:Fallback>
                  <p:oleObj name="方程式" r:id="rId28" imgW="583920" imgH="241200" progId="Equation.3">
                    <p:embed/>
                    <p:pic>
                      <p:nvPicPr>
                        <p:cNvPr id="10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9359" y="5007055"/>
                          <a:ext cx="887413" cy="366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文字方塊 104"/>
            <p:cNvSpPr txBox="1"/>
            <p:nvPr/>
          </p:nvSpPr>
          <p:spPr>
            <a:xfrm rot="5400000">
              <a:off x="7118664" y="551175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cxnSp>
        <p:nvCxnSpPr>
          <p:cNvPr id="29" name="直線單箭頭接點 28"/>
          <p:cNvCxnSpPr>
            <a:endCxn id="94" idx="0"/>
          </p:cNvCxnSpPr>
          <p:nvPr/>
        </p:nvCxnSpPr>
        <p:spPr>
          <a:xfrm>
            <a:off x="6593490" y="1231340"/>
            <a:ext cx="797835" cy="776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endCxn id="97" idx="0"/>
          </p:cNvCxnSpPr>
          <p:nvPr/>
        </p:nvCxnSpPr>
        <p:spPr>
          <a:xfrm>
            <a:off x="5407810" y="2434511"/>
            <a:ext cx="491031" cy="2733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4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向右箭號 75"/>
          <p:cNvSpPr/>
          <p:nvPr/>
        </p:nvSpPr>
        <p:spPr>
          <a:xfrm rot="18960299">
            <a:off x="5447744" y="1323032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5922913" y="163308"/>
            <a:ext cx="1108004" cy="1080000"/>
            <a:chOff x="6170739" y="146353"/>
            <a:chExt cx="1108004" cy="1080000"/>
          </a:xfrm>
        </p:grpSpPr>
        <p:sp>
          <p:nvSpPr>
            <p:cNvPr id="8" name="矩形 7"/>
            <p:cNvSpPr/>
            <p:nvPr/>
          </p:nvSpPr>
          <p:spPr>
            <a:xfrm rot="5400000">
              <a:off x="6166316" y="551353"/>
              <a:ext cx="1080000" cy="27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170739" y="450300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 smtClean="0"/>
                <a:t>n</a:t>
              </a:r>
              <a:endParaRPr lang="zh-TW" altLang="en-US" sz="2400" baseline="300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24580" y="83262"/>
            <a:ext cx="4841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/>
              <a:t>Backpropagation through Time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73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-下雙向箭號 5"/>
          <p:cNvSpPr/>
          <p:nvPr/>
        </p:nvSpPr>
        <p:spPr>
          <a:xfrm rot="5400000">
            <a:off x="7915950" y="399420"/>
            <a:ext cx="326171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7052801" y="564043"/>
            <a:ext cx="1080000" cy="27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 rot="5400000">
            <a:off x="6812047" y="300712"/>
            <a:ext cx="439406" cy="772821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37226" y="44382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778767" y="155119"/>
            <a:ext cx="1108004" cy="1080000"/>
            <a:chOff x="5279172" y="137196"/>
            <a:chExt cx="1108004" cy="1080000"/>
          </a:xfrm>
        </p:grpSpPr>
        <p:sp>
          <p:nvSpPr>
            <p:cNvPr id="7" name="矩形 6"/>
            <p:cNvSpPr/>
            <p:nvPr/>
          </p:nvSpPr>
          <p:spPr>
            <a:xfrm rot="5400000">
              <a:off x="5279831" y="542196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79172" y="443744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x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153744" y="4345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4238" y="1231340"/>
            <a:ext cx="37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very deep neural network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0989" y="2199913"/>
            <a:ext cx="163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 </a:t>
            </a:r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0989" y="1714669"/>
            <a:ext cx="35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Input: 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, … </a:t>
            </a:r>
            <a:r>
              <a:rPr lang="en-US" altLang="zh-TW" sz="2400" dirty="0" err="1" smtClean="0"/>
              <a:t>x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target: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60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107945" y="787740"/>
            <a:ext cx="15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>
                <a:solidFill>
                  <a:srgbClr val="0000FF"/>
                </a:solidFill>
              </a:rPr>
              <a:t>UNFOLD: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400000">
            <a:off x="4779426" y="17803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3615172" y="1382012"/>
            <a:ext cx="1108004" cy="1080000"/>
            <a:chOff x="3892282" y="1366224"/>
            <a:chExt cx="1108004" cy="1080000"/>
          </a:xfrm>
        </p:grpSpPr>
        <p:sp>
          <p:nvSpPr>
            <p:cNvPr id="20" name="矩形 19"/>
            <p:cNvSpPr/>
            <p:nvPr/>
          </p:nvSpPr>
          <p:spPr>
            <a:xfrm rot="5400000">
              <a:off x="3892941" y="1771224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892282" y="1672772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n-1</a:t>
              </a:r>
              <a:endParaRPr lang="zh-TW" altLang="en-US" sz="2400" baseline="30000" dirty="0"/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783849" y="167932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n-1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 rot="5400000">
            <a:off x="3615831" y="3025568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2309576" y="2641598"/>
            <a:ext cx="1108004" cy="1080000"/>
            <a:chOff x="2635699" y="2611411"/>
            <a:chExt cx="1108004" cy="1080000"/>
          </a:xfrm>
        </p:grpSpPr>
        <p:sp>
          <p:nvSpPr>
            <p:cNvPr id="26" name="矩形 25"/>
            <p:cNvSpPr/>
            <p:nvPr/>
          </p:nvSpPr>
          <p:spPr>
            <a:xfrm rot="5400000">
              <a:off x="2636358" y="3016411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635699" y="2917959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n-2</a:t>
              </a:r>
              <a:endParaRPr lang="zh-TW" altLang="en-US" sz="2400" baseline="300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 rot="8291195">
            <a:off x="1787782" y="4664447"/>
            <a:ext cx="165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35" name="矩形 34"/>
          <p:cNvSpPr/>
          <p:nvPr/>
        </p:nvSpPr>
        <p:spPr>
          <a:xfrm rot="5400000">
            <a:off x="544357" y="4690660"/>
            <a:ext cx="1080000" cy="27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1758467" y="47332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3698" y="459220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716214" y="4622172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 rot="5400000">
            <a:off x="544357" y="5942759"/>
            <a:ext cx="1080000" cy="27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924" y="5846926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901" r="-140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向右箭號 69"/>
          <p:cNvSpPr/>
          <p:nvPr/>
        </p:nvSpPr>
        <p:spPr>
          <a:xfrm>
            <a:off x="4371965" y="1696204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3175708" y="293635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 rot="18960299">
            <a:off x="4273660" y="250405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>
            <a:off x="1328203" y="4653496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 rot="18960299">
            <a:off x="3059274" y="372294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 rot="18960299">
            <a:off x="1227708" y="5442047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696555" y="2910010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n-2</a:t>
            </a:r>
            <a:endParaRPr lang="zh-TW" altLang="en-US" sz="2400" baseline="30000" dirty="0"/>
          </a:p>
        </p:txBody>
      </p:sp>
      <p:graphicFrame>
        <p:nvGraphicFramePr>
          <p:cNvPr id="95" name="Object 12"/>
          <p:cNvGraphicFramePr>
            <a:graphicFrameLocks noChangeAspect="1"/>
          </p:cNvGraphicFramePr>
          <p:nvPr>
            <p:extLst/>
          </p:nvPr>
        </p:nvGraphicFramePr>
        <p:xfrm>
          <a:off x="7687741" y="1464531"/>
          <a:ext cx="10906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方程式" r:id="rId7" imgW="507960" imgH="228600" progId="Equation.3">
                  <p:embed/>
                </p:oleObj>
              </mc:Choice>
              <mc:Fallback>
                <p:oleObj name="方程式" r:id="rId7" imgW="507960" imgH="228600" progId="Equation.3">
                  <p:embed/>
                  <p:pic>
                    <p:nvPicPr>
                      <p:cNvPr id="9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7741" y="1464531"/>
                        <a:ext cx="10906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" name="直線單箭頭接點 98"/>
          <p:cNvCxnSpPr/>
          <p:nvPr/>
        </p:nvCxnSpPr>
        <p:spPr>
          <a:xfrm flipH="1">
            <a:off x="7708891" y="1413481"/>
            <a:ext cx="8866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030209" y="1018572"/>
            <a:ext cx="737232" cy="1412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7176805" y="2459312"/>
                <a:ext cx="14375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05" y="2459312"/>
                <a:ext cx="143757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5434762" y="4433703"/>
                <a:ext cx="1472711" cy="571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62" y="4433703"/>
                <a:ext cx="1472711" cy="5716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82"/>
          <p:cNvCxnSpPr>
            <a:endCxn id="82" idx="0"/>
          </p:cNvCxnSpPr>
          <p:nvPr/>
        </p:nvCxnSpPr>
        <p:spPr>
          <a:xfrm>
            <a:off x="6022781" y="1725381"/>
            <a:ext cx="148337" cy="270832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4896069" y="2923751"/>
            <a:ext cx="796259" cy="166845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601868" y="4131460"/>
            <a:ext cx="1692330" cy="58809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1822985" y="4952014"/>
            <a:ext cx="3440668" cy="90675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向右箭號 75"/>
          <p:cNvSpPr/>
          <p:nvPr/>
        </p:nvSpPr>
        <p:spPr>
          <a:xfrm rot="18960299">
            <a:off x="5447744" y="1323032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5922913" y="163308"/>
            <a:ext cx="1108004" cy="1080000"/>
            <a:chOff x="6170739" y="146353"/>
            <a:chExt cx="1108004" cy="1080000"/>
          </a:xfrm>
        </p:grpSpPr>
        <p:sp>
          <p:nvSpPr>
            <p:cNvPr id="8" name="矩形 7"/>
            <p:cNvSpPr/>
            <p:nvPr/>
          </p:nvSpPr>
          <p:spPr>
            <a:xfrm rot="5400000">
              <a:off x="6166316" y="551353"/>
              <a:ext cx="1080000" cy="27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170739" y="450300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 smtClean="0"/>
                <a:t>n</a:t>
              </a:r>
              <a:endParaRPr lang="zh-TW" altLang="en-US" sz="24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61" y="434545"/>
                <a:ext cx="602601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3947" r="-173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-下雙向箭號 5"/>
          <p:cNvSpPr/>
          <p:nvPr/>
        </p:nvSpPr>
        <p:spPr>
          <a:xfrm rot="5400000">
            <a:off x="7915950" y="399420"/>
            <a:ext cx="326171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7052801" y="564043"/>
            <a:ext cx="1080000" cy="27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 rot="5400000">
            <a:off x="6812047" y="300712"/>
            <a:ext cx="439406" cy="772821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37226" y="44382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778767" y="155119"/>
            <a:ext cx="1108004" cy="1080000"/>
            <a:chOff x="5279172" y="137196"/>
            <a:chExt cx="1108004" cy="1080000"/>
          </a:xfrm>
        </p:grpSpPr>
        <p:sp>
          <p:nvSpPr>
            <p:cNvPr id="7" name="矩形 6"/>
            <p:cNvSpPr/>
            <p:nvPr/>
          </p:nvSpPr>
          <p:spPr>
            <a:xfrm rot="5400000">
              <a:off x="5279831" y="542196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279172" y="443744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/>
                <a:t>x</a:t>
              </a:r>
              <a:r>
                <a:rPr lang="en-US" altLang="zh-TW" sz="2400" baseline="30000" dirty="0" err="1"/>
                <a:t>n</a:t>
              </a:r>
              <a:endParaRPr lang="zh-TW" altLang="en-US" sz="2400" baseline="300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153744" y="4345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p:sp>
        <p:nvSpPr>
          <p:cNvPr id="21" name="矩形 20"/>
          <p:cNvSpPr/>
          <p:nvPr/>
        </p:nvSpPr>
        <p:spPr>
          <a:xfrm rot="5400000">
            <a:off x="4779426" y="17803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3615172" y="1382012"/>
            <a:ext cx="1108004" cy="1080000"/>
            <a:chOff x="3892282" y="1366224"/>
            <a:chExt cx="1108004" cy="1080000"/>
          </a:xfrm>
        </p:grpSpPr>
        <p:sp>
          <p:nvSpPr>
            <p:cNvPr id="20" name="矩形 19"/>
            <p:cNvSpPr/>
            <p:nvPr/>
          </p:nvSpPr>
          <p:spPr>
            <a:xfrm rot="5400000">
              <a:off x="3892941" y="1771224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892282" y="1672772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n-1</a:t>
              </a:r>
              <a:endParaRPr lang="zh-TW" altLang="en-US" sz="2400" baseline="30000" dirty="0"/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783849" y="167932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n-1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 rot="5400000">
            <a:off x="3615831" y="3025568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2309576" y="2641598"/>
            <a:ext cx="1108004" cy="1080000"/>
            <a:chOff x="2635699" y="2611411"/>
            <a:chExt cx="1108004" cy="1080000"/>
          </a:xfrm>
        </p:grpSpPr>
        <p:sp>
          <p:nvSpPr>
            <p:cNvPr id="26" name="矩形 25"/>
            <p:cNvSpPr/>
            <p:nvPr/>
          </p:nvSpPr>
          <p:spPr>
            <a:xfrm rot="5400000">
              <a:off x="2636358" y="3016411"/>
              <a:ext cx="1080000" cy="2700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635699" y="2917959"/>
              <a:ext cx="110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n-2</a:t>
              </a:r>
              <a:endParaRPr lang="zh-TW" altLang="en-US" sz="2400" baseline="300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 rot="8291195">
            <a:off x="1787782" y="4664447"/>
            <a:ext cx="165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35" name="矩形 34"/>
          <p:cNvSpPr/>
          <p:nvPr/>
        </p:nvSpPr>
        <p:spPr>
          <a:xfrm rot="5400000">
            <a:off x="544357" y="4690660"/>
            <a:ext cx="1080000" cy="27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 rot="5400000">
            <a:off x="1758467" y="4733281"/>
            <a:ext cx="1080000" cy="27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3698" y="4592208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716214" y="4622172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 rot="5400000">
            <a:off x="544357" y="5942759"/>
            <a:ext cx="1080000" cy="27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4420018" y="5526243"/>
            <a:ext cx="4244637" cy="6750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Some weights are shared.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0924" y="5846926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696555" y="2910010"/>
            <a:ext cx="110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n-2</a:t>
            </a:r>
            <a:endParaRPr lang="zh-TW" altLang="en-US" sz="2400" baseline="30000" dirty="0"/>
          </a:p>
        </p:txBody>
      </p:sp>
      <p:sp>
        <p:nvSpPr>
          <p:cNvPr id="65" name="橢圓 64"/>
          <p:cNvSpPr/>
          <p:nvPr/>
        </p:nvSpPr>
        <p:spPr>
          <a:xfrm>
            <a:off x="5164039" y="869691"/>
            <a:ext cx="309357" cy="30935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j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線單箭頭接點 65"/>
          <p:cNvCxnSpPr>
            <a:stCxn id="65" idx="6"/>
            <a:endCxn id="67" idx="2"/>
          </p:cNvCxnSpPr>
          <p:nvPr/>
        </p:nvCxnSpPr>
        <p:spPr>
          <a:xfrm flipV="1">
            <a:off x="5473396" y="348162"/>
            <a:ext cx="803823" cy="676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6277219" y="193483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</a:t>
            </a:r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5161951" y="2085644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cxnSp>
        <p:nvCxnSpPr>
          <p:cNvPr id="69" name="直線單箭頭接點 68"/>
          <p:cNvCxnSpPr>
            <a:stCxn id="68" idx="7"/>
            <a:endCxn id="67" idx="3"/>
          </p:cNvCxnSpPr>
          <p:nvPr/>
        </p:nvCxnSpPr>
        <p:spPr>
          <a:xfrm flipV="1">
            <a:off x="5426004" y="457536"/>
            <a:ext cx="896519" cy="1673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向右箭號 69"/>
          <p:cNvSpPr/>
          <p:nvPr/>
        </p:nvSpPr>
        <p:spPr>
          <a:xfrm>
            <a:off x="4371965" y="1696204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3175708" y="2936351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 rot="18960299">
            <a:off x="4273660" y="250405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>
            <a:off x="1328203" y="4653496"/>
            <a:ext cx="746624" cy="46829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 rot="18960299">
            <a:off x="3059274" y="3722941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向右箭號 77"/>
          <p:cNvSpPr/>
          <p:nvPr/>
        </p:nvSpPr>
        <p:spPr>
          <a:xfrm rot="18960299">
            <a:off x="1227708" y="5442047"/>
            <a:ext cx="977011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5159318" y="1398188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</a:t>
            </a:r>
            <a:endParaRPr lang="zh-TW" altLang="en-US" dirty="0"/>
          </a:p>
        </p:txBody>
      </p:sp>
      <p:sp>
        <p:nvSpPr>
          <p:cNvPr id="86" name="橢圓 85"/>
          <p:cNvSpPr/>
          <p:nvPr/>
        </p:nvSpPr>
        <p:spPr>
          <a:xfrm>
            <a:off x="3997927" y="3264084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cxnSp>
        <p:nvCxnSpPr>
          <p:cNvPr id="87" name="直線單箭頭接點 86"/>
          <p:cNvCxnSpPr>
            <a:stCxn id="86" idx="7"/>
            <a:endCxn id="85" idx="3"/>
          </p:cNvCxnSpPr>
          <p:nvPr/>
        </p:nvCxnSpPr>
        <p:spPr>
          <a:xfrm flipV="1">
            <a:off x="4261980" y="1662241"/>
            <a:ext cx="942642" cy="1647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91"/>
          <p:cNvSpPr/>
          <p:nvPr/>
        </p:nvSpPr>
        <p:spPr>
          <a:xfrm>
            <a:off x="3983952" y="2062952"/>
            <a:ext cx="309357" cy="30935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j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3" name="直線單箭頭接點 92"/>
          <p:cNvCxnSpPr>
            <a:stCxn id="92" idx="6"/>
            <a:endCxn id="85" idx="2"/>
          </p:cNvCxnSpPr>
          <p:nvPr/>
        </p:nvCxnSpPr>
        <p:spPr>
          <a:xfrm flipV="1">
            <a:off x="4293309" y="1552867"/>
            <a:ext cx="866009" cy="664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95"/>
          <p:cNvSpPr/>
          <p:nvPr/>
        </p:nvSpPr>
        <p:spPr>
          <a:xfrm>
            <a:off x="3981474" y="2620568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</a:t>
            </a:r>
            <a:endParaRPr lang="zh-TW" altLang="en-US" dirty="0"/>
          </a:p>
        </p:txBody>
      </p:sp>
      <p:sp>
        <p:nvSpPr>
          <p:cNvPr id="97" name="橢圓 96"/>
          <p:cNvSpPr/>
          <p:nvPr/>
        </p:nvSpPr>
        <p:spPr>
          <a:xfrm>
            <a:off x="2682019" y="3328891"/>
            <a:ext cx="309357" cy="30935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j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單箭頭接點 97"/>
          <p:cNvCxnSpPr>
            <a:stCxn id="97" idx="6"/>
          </p:cNvCxnSpPr>
          <p:nvPr/>
        </p:nvCxnSpPr>
        <p:spPr>
          <a:xfrm flipV="1">
            <a:off x="2991376" y="2773294"/>
            <a:ext cx="976863" cy="710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橢圓 99"/>
          <p:cNvSpPr/>
          <p:nvPr/>
        </p:nvSpPr>
        <p:spPr>
          <a:xfrm>
            <a:off x="2149436" y="4370969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</a:t>
            </a:r>
            <a:endParaRPr lang="zh-TW" altLang="en-US" dirty="0"/>
          </a:p>
        </p:txBody>
      </p:sp>
      <p:sp>
        <p:nvSpPr>
          <p:cNvPr id="101" name="橢圓 100"/>
          <p:cNvSpPr/>
          <p:nvPr/>
        </p:nvSpPr>
        <p:spPr>
          <a:xfrm>
            <a:off x="926053" y="6236865"/>
            <a:ext cx="309357" cy="3093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  <a:endParaRPr lang="zh-TW" altLang="en-US" dirty="0"/>
          </a:p>
        </p:txBody>
      </p:sp>
      <p:cxnSp>
        <p:nvCxnSpPr>
          <p:cNvPr id="102" name="直線單箭頭接點 101"/>
          <p:cNvCxnSpPr>
            <a:stCxn id="101" idx="7"/>
            <a:endCxn id="100" idx="3"/>
          </p:cNvCxnSpPr>
          <p:nvPr/>
        </p:nvCxnSpPr>
        <p:spPr>
          <a:xfrm flipV="1">
            <a:off x="1190106" y="4635022"/>
            <a:ext cx="1004634" cy="1647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橢圓 102"/>
          <p:cNvSpPr/>
          <p:nvPr/>
        </p:nvSpPr>
        <p:spPr>
          <a:xfrm>
            <a:off x="927576" y="5004737"/>
            <a:ext cx="309357" cy="30935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j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4" name="直線單箭頭接點 103"/>
          <p:cNvCxnSpPr>
            <a:stCxn id="103" idx="6"/>
            <a:endCxn id="100" idx="2"/>
          </p:cNvCxnSpPr>
          <p:nvPr/>
        </p:nvCxnSpPr>
        <p:spPr>
          <a:xfrm flipV="1">
            <a:off x="1236933" y="4525648"/>
            <a:ext cx="912503" cy="633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4684263" y="3425223"/>
                <a:ext cx="2638415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263" y="3425223"/>
                <a:ext cx="2638415" cy="982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4685989" y="4421496"/>
                <a:ext cx="2663230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989" y="4421496"/>
                <a:ext cx="2663230" cy="9820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7196164" y="3417123"/>
                <a:ext cx="1223155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64" y="3417123"/>
                <a:ext cx="1223155" cy="9820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7196164" y="4445718"/>
                <a:ext cx="1214884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64" y="4445718"/>
                <a:ext cx="1214884" cy="9820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495757" y="4084705"/>
                <a:ext cx="6778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57" y="4084705"/>
                <a:ext cx="677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3235367" y="2395001"/>
                <a:ext cx="686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67" y="2395001"/>
                <a:ext cx="68615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124580" y="83262"/>
            <a:ext cx="4841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/>
              <a:t>Backpropagation through Time</a:t>
            </a:r>
            <a:endParaRPr lang="zh-TW" altLang="en-US" sz="2800" b="1" i="1" u="sng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94238" y="1231340"/>
            <a:ext cx="37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very deep neural network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90989" y="2199913"/>
            <a:ext cx="163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 </a:t>
            </a:r>
            <a:r>
              <a:rPr lang="en-US" altLang="zh-TW" sz="2400" dirty="0" err="1" smtClean="0"/>
              <a:t>y</a:t>
            </a:r>
            <a:r>
              <a:rPr lang="en-US" altLang="zh-TW" sz="2400" baseline="30000" dirty="0" err="1"/>
              <a:t>n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90989" y="1714669"/>
            <a:ext cx="356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Input: 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, … </a:t>
            </a:r>
            <a:r>
              <a:rPr lang="en-US" altLang="zh-TW" sz="2400" dirty="0" err="1" smtClean="0"/>
              <a:t>x</a:t>
            </a:r>
            <a:r>
              <a:rPr lang="en-US" altLang="zh-TW" sz="2400" baseline="30000" dirty="0" err="1"/>
              <a:t>n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target: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2" y="2687443"/>
                <a:ext cx="1986500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460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字方塊 81"/>
          <p:cNvSpPr txBox="1"/>
          <p:nvPr/>
        </p:nvSpPr>
        <p:spPr>
          <a:xfrm>
            <a:off x="107945" y="787740"/>
            <a:ext cx="150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>
                <a:solidFill>
                  <a:srgbClr val="0000FF"/>
                </a:solidFill>
              </a:rPr>
              <a:t>UNFOLD:</a:t>
            </a:r>
            <a:endParaRPr lang="zh-TW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5378039" y="2439684"/>
            <a:ext cx="3118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Initialize </a:t>
            </a:r>
            <a:r>
              <a:rPr lang="en-US" altLang="zh-TW" sz="2800" dirty="0" smtClean="0">
                <a:solidFill>
                  <a:srgbClr val="0000FF"/>
                </a:solidFill>
              </a:rPr>
              <a:t>w</a:t>
            </a:r>
            <a:r>
              <a:rPr lang="en-US" altLang="zh-TW" sz="28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TW" sz="2800" dirty="0" smtClean="0"/>
              <a:t>,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00B050"/>
                </a:solidFill>
              </a:rPr>
              <a:t>w</a:t>
            </a:r>
            <a:r>
              <a:rPr lang="en-US" altLang="zh-TW" sz="2800" baseline="-25000" dirty="0" smtClean="0">
                <a:solidFill>
                  <a:srgbClr val="00B050"/>
                </a:solidFill>
              </a:rPr>
              <a:t>2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altLang="zh-TW" sz="2800" dirty="0" smtClean="0"/>
              <a:t>by the same value</a:t>
            </a:r>
            <a:endParaRPr lang="zh-TW" altLang="en-US" sz="28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2211672" y="6251270"/>
            <a:ext cx="684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(The values of </a:t>
            </a:r>
            <a:r>
              <a:rPr lang="en-US" altLang="zh-TW" sz="2400" dirty="0" smtClean="0">
                <a:solidFill>
                  <a:srgbClr val="0000FF"/>
                </a:solidFill>
              </a:rPr>
              <a:t>w</a:t>
            </a:r>
            <a:r>
              <a:rPr lang="en-US" altLang="zh-TW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zh-TW" sz="2400" dirty="0" smtClean="0"/>
              <a:t>,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00B050"/>
                </a:solidFill>
              </a:rPr>
              <a:t>w</a:t>
            </a:r>
            <a:r>
              <a:rPr lang="en-US" altLang="zh-TW" sz="2400" baseline="-25000" dirty="0" smtClean="0">
                <a:solidFill>
                  <a:srgbClr val="00B050"/>
                </a:solidFill>
              </a:rPr>
              <a:t>2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should always be the same.)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812235" y="4757930"/>
            <a:ext cx="1448443" cy="7061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the same memory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593386" y="4044083"/>
            <a:ext cx="12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pointer</a:t>
            </a:r>
            <a:endParaRPr lang="zh-TW" altLang="en-US" sz="24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4629914" y="5027160"/>
            <a:ext cx="122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pointer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2" idx="0"/>
          </p:cNvCxnSpPr>
          <p:nvPr/>
        </p:nvCxnSpPr>
        <p:spPr>
          <a:xfrm flipH="1">
            <a:off x="3536457" y="4350083"/>
            <a:ext cx="1186719" cy="407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endCxn id="2" idx="3"/>
          </p:cNvCxnSpPr>
          <p:nvPr/>
        </p:nvCxnSpPr>
        <p:spPr>
          <a:xfrm flipH="1" flipV="1">
            <a:off x="4260678" y="5111015"/>
            <a:ext cx="501488" cy="146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981" y="906826"/>
                <a:ext cx="43377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6901" r="-140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5" grpId="0" animBg="1"/>
      <p:bldP spid="67" grpId="0" animBg="1"/>
      <p:bldP spid="68" grpId="0" animBg="1"/>
      <p:bldP spid="85" grpId="0" animBg="1"/>
      <p:bldP spid="86" grpId="0" animBg="1"/>
      <p:bldP spid="92" grpId="0" animBg="1"/>
      <p:bldP spid="96" grpId="0" animBg="1"/>
      <p:bldP spid="97" grpId="0" animBg="1"/>
      <p:bldP spid="100" grpId="0" animBg="1"/>
      <p:bldP spid="101" grpId="0" animBg="1"/>
      <p:bldP spid="103" grpId="0" animBg="1"/>
      <p:bldP spid="106" grpId="0"/>
      <p:bldP spid="107" grpId="0"/>
      <p:bldP spid="108" grpId="0"/>
      <p:bldP spid="109" grpId="0"/>
      <p:bldP spid="111" grpId="0"/>
      <p:bldP spid="112" grpId="0"/>
      <p:bldP spid="89" grpId="0"/>
      <p:bldP spid="90" grpId="0"/>
      <p:bldP spid="2" grpId="0" animBg="1"/>
      <p:bldP spid="23" grpId="0"/>
      <p:bldP spid="9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BPTT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85039" y="2346834"/>
                <a:ext cx="576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9" y="2346834"/>
                <a:ext cx="57611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3947" r="-16842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046123" y="2360187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123" y="2360187"/>
                <a:ext cx="582724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3947" r="-16842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915383" y="2343857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83" y="2343857"/>
                <a:ext cx="58272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3947" r="-1666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上-下雙向箭號 42"/>
          <p:cNvSpPr/>
          <p:nvPr/>
        </p:nvSpPr>
        <p:spPr>
          <a:xfrm>
            <a:off x="2190230" y="2793719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上-下雙向箭號 43"/>
          <p:cNvSpPr/>
          <p:nvPr/>
        </p:nvSpPr>
        <p:spPr>
          <a:xfrm>
            <a:off x="4139043" y="2803913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上-下雙向箭號 44"/>
          <p:cNvSpPr/>
          <p:nvPr/>
        </p:nvSpPr>
        <p:spPr>
          <a:xfrm>
            <a:off x="6045340" y="2818857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905619" y="4557019"/>
            <a:ext cx="90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3827000" y="4556195"/>
            <a:ext cx="90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744441" y="4536634"/>
            <a:ext cx="90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上箭號 57"/>
          <p:cNvSpPr/>
          <p:nvPr/>
        </p:nvSpPr>
        <p:spPr>
          <a:xfrm>
            <a:off x="2148695" y="5053942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向上箭號 58"/>
          <p:cNvSpPr/>
          <p:nvPr/>
        </p:nvSpPr>
        <p:spPr>
          <a:xfrm>
            <a:off x="2143231" y="391041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886570" y="5705230"/>
            <a:ext cx="958563" cy="461665"/>
            <a:chOff x="2420249" y="5519166"/>
            <a:chExt cx="958563" cy="461665"/>
          </a:xfrm>
        </p:grpSpPr>
        <p:sp>
          <p:nvSpPr>
            <p:cNvPr id="48" name="矩形 47"/>
            <p:cNvSpPr/>
            <p:nvPr/>
          </p:nvSpPr>
          <p:spPr>
            <a:xfrm>
              <a:off x="2420249" y="5519166"/>
              <a:ext cx="90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471240" y="5519166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 smtClean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807951" y="5669900"/>
            <a:ext cx="945788" cy="462140"/>
            <a:chOff x="4685310" y="5485383"/>
            <a:chExt cx="945788" cy="462140"/>
          </a:xfrm>
        </p:grpSpPr>
        <p:sp>
          <p:nvSpPr>
            <p:cNvPr id="52" name="矩形 51"/>
            <p:cNvSpPr/>
            <p:nvPr/>
          </p:nvSpPr>
          <p:spPr>
            <a:xfrm>
              <a:off x="4685310" y="5485383"/>
              <a:ext cx="90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4723526" y="5485858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725392" y="5650339"/>
            <a:ext cx="938343" cy="469150"/>
            <a:chOff x="6928355" y="5484660"/>
            <a:chExt cx="938343" cy="469150"/>
          </a:xfrm>
        </p:grpSpPr>
        <p:sp>
          <p:nvSpPr>
            <p:cNvPr id="55" name="矩形 54"/>
            <p:cNvSpPr/>
            <p:nvPr/>
          </p:nvSpPr>
          <p:spPr>
            <a:xfrm>
              <a:off x="6928355" y="5484660"/>
              <a:ext cx="90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959126" y="549214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928572" y="3420799"/>
            <a:ext cx="948105" cy="461665"/>
            <a:chOff x="2462251" y="3234735"/>
            <a:chExt cx="948105" cy="461665"/>
          </a:xfrm>
        </p:grpSpPr>
        <p:sp>
          <p:nvSpPr>
            <p:cNvPr id="51" name="矩形 50"/>
            <p:cNvSpPr/>
            <p:nvPr/>
          </p:nvSpPr>
          <p:spPr>
            <a:xfrm>
              <a:off x="2462251" y="3249765"/>
              <a:ext cx="90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2502784" y="32347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849953" y="3435005"/>
            <a:ext cx="959308" cy="462642"/>
            <a:chOff x="4727312" y="3250488"/>
            <a:chExt cx="959308" cy="462642"/>
          </a:xfrm>
        </p:grpSpPr>
        <p:sp>
          <p:nvSpPr>
            <p:cNvPr id="54" name="矩形 53"/>
            <p:cNvSpPr/>
            <p:nvPr/>
          </p:nvSpPr>
          <p:spPr>
            <a:xfrm>
              <a:off x="4727312" y="3250488"/>
              <a:ext cx="90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779048" y="325146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767394" y="3380863"/>
            <a:ext cx="900000" cy="466581"/>
            <a:chOff x="6970357" y="3215184"/>
            <a:chExt cx="900000" cy="466581"/>
          </a:xfrm>
        </p:grpSpPr>
        <p:sp>
          <p:nvSpPr>
            <p:cNvPr id="57" name="矩形 56"/>
            <p:cNvSpPr/>
            <p:nvPr/>
          </p:nvSpPr>
          <p:spPr>
            <a:xfrm>
              <a:off x="6970357" y="3249765"/>
              <a:ext cx="90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7077263" y="3215184"/>
              <a:ext cx="770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6" name="向上箭號 65"/>
          <p:cNvSpPr/>
          <p:nvPr/>
        </p:nvSpPr>
        <p:spPr>
          <a:xfrm>
            <a:off x="4064612" y="506032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向上箭號 66"/>
          <p:cNvSpPr/>
          <p:nvPr/>
        </p:nvSpPr>
        <p:spPr>
          <a:xfrm>
            <a:off x="4083661" y="389717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向上箭號 67"/>
          <p:cNvSpPr/>
          <p:nvPr/>
        </p:nvSpPr>
        <p:spPr>
          <a:xfrm>
            <a:off x="5998605" y="5037607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向上箭號 68"/>
          <p:cNvSpPr/>
          <p:nvPr/>
        </p:nvSpPr>
        <p:spPr>
          <a:xfrm>
            <a:off x="5981220" y="387833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965436" y="4527155"/>
            <a:ext cx="72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>
            <a:off x="4868564" y="4510298"/>
            <a:ext cx="72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向右箭號 71"/>
          <p:cNvSpPr/>
          <p:nvPr/>
        </p:nvSpPr>
        <p:spPr>
          <a:xfrm>
            <a:off x="1063620" y="4586953"/>
            <a:ext cx="72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5885" y="4586953"/>
            <a:ext cx="900000" cy="461665"/>
            <a:chOff x="219234" y="4430082"/>
            <a:chExt cx="900000" cy="461665"/>
          </a:xfrm>
        </p:grpSpPr>
        <p:sp>
          <p:nvSpPr>
            <p:cNvPr id="50" name="矩形 49"/>
            <p:cNvSpPr/>
            <p:nvPr/>
          </p:nvSpPr>
          <p:spPr>
            <a:xfrm>
              <a:off x="219234" y="4430082"/>
              <a:ext cx="90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339916" y="4430082"/>
              <a:ext cx="64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init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直線單箭頭接點 8"/>
          <p:cNvCxnSpPr/>
          <p:nvPr/>
        </p:nvCxnSpPr>
        <p:spPr>
          <a:xfrm>
            <a:off x="2065850" y="4069693"/>
            <a:ext cx="0" cy="330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2085039" y="5218803"/>
            <a:ext cx="0" cy="330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 rot="5400000" flipH="1">
            <a:off x="1334244" y="4377254"/>
            <a:ext cx="0" cy="330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>
            <a:off x="4045053" y="4078061"/>
            <a:ext cx="0" cy="3303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045053" y="5244803"/>
            <a:ext cx="0" cy="3303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rot="5400000" flipH="1">
            <a:off x="3186726" y="4324651"/>
            <a:ext cx="0" cy="3303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6875765" y="1644065"/>
            <a:ext cx="1528776" cy="461665"/>
            <a:chOff x="9720043" y="2893951"/>
            <a:chExt cx="1528776" cy="461665"/>
          </a:xfrm>
        </p:grpSpPr>
        <p:cxnSp>
          <p:nvCxnSpPr>
            <p:cNvPr id="109" name="直線單箭頭接點 108"/>
            <p:cNvCxnSpPr/>
            <p:nvPr/>
          </p:nvCxnSpPr>
          <p:spPr>
            <a:xfrm rot="16200000">
              <a:off x="9885221" y="2966800"/>
              <a:ext cx="0" cy="3303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/>
                <p:cNvSpPr txBox="1"/>
                <p:nvPr/>
              </p:nvSpPr>
              <p:spPr>
                <a:xfrm>
                  <a:off x="9856090" y="2893951"/>
                  <a:ext cx="1392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F</a:t>
                  </a:r>
                  <a:r>
                    <a:rPr lang="en-US" altLang="zh-TW" sz="2400" dirty="0" smtClean="0"/>
                    <a:t>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altLang="zh-TW" sz="2400" dirty="0" smtClean="0"/>
                    <a:t>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2" name="文字方塊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6090" y="2893951"/>
                  <a:ext cx="139272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直線單箭頭接點 73"/>
          <p:cNvCxnSpPr/>
          <p:nvPr/>
        </p:nvCxnSpPr>
        <p:spPr>
          <a:xfrm>
            <a:off x="1944691" y="5244803"/>
            <a:ext cx="0" cy="3303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rot="5400000" flipH="1">
            <a:off x="5130199" y="4314625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5934433" y="4051665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3887175" y="5259317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7768778" y="2328913"/>
                <a:ext cx="582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778" y="2328913"/>
                <a:ext cx="582724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3947" r="-1666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上-下雙向箭號 81"/>
          <p:cNvSpPr/>
          <p:nvPr/>
        </p:nvSpPr>
        <p:spPr>
          <a:xfrm>
            <a:off x="7898735" y="2803913"/>
            <a:ext cx="277545" cy="55709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7611747" y="4520126"/>
            <a:ext cx="90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7592698" y="5633831"/>
            <a:ext cx="942002" cy="484091"/>
            <a:chOff x="9039516" y="5424862"/>
            <a:chExt cx="942002" cy="484091"/>
          </a:xfrm>
        </p:grpSpPr>
        <p:sp>
          <p:nvSpPr>
            <p:cNvPr id="83" name="矩形 82"/>
            <p:cNvSpPr/>
            <p:nvPr/>
          </p:nvSpPr>
          <p:spPr>
            <a:xfrm>
              <a:off x="9039516" y="5424862"/>
              <a:ext cx="900000" cy="432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073946" y="5447288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x</a:t>
              </a:r>
              <a:r>
                <a:rPr lang="en-US" altLang="zh-TW" sz="2400" baseline="30000" dirty="0"/>
                <a:t>4</a:t>
              </a:r>
              <a:endParaRPr lang="zh-TW" altLang="en-US" sz="2400" baseline="30000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634700" y="3398936"/>
            <a:ext cx="930525" cy="461665"/>
            <a:chOff x="9081518" y="3189967"/>
            <a:chExt cx="930525" cy="461665"/>
          </a:xfrm>
        </p:grpSpPr>
        <p:sp>
          <p:nvSpPr>
            <p:cNvPr id="86" name="矩形 85"/>
            <p:cNvSpPr/>
            <p:nvPr/>
          </p:nvSpPr>
          <p:spPr>
            <a:xfrm>
              <a:off x="9081518" y="3189967"/>
              <a:ext cx="90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104471" y="318996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y</a:t>
              </a:r>
              <a:r>
                <a:rPr lang="en-US" altLang="zh-TW" sz="2400" baseline="30000" dirty="0"/>
                <a:t>4</a:t>
              </a:r>
              <a:endParaRPr lang="zh-TW" altLang="en-US" sz="2400" baseline="30000" dirty="0"/>
            </a:p>
          </p:txBody>
        </p:sp>
      </p:grpSp>
      <p:sp>
        <p:nvSpPr>
          <p:cNvPr id="89" name="向上箭號 88"/>
          <p:cNvSpPr/>
          <p:nvPr/>
        </p:nvSpPr>
        <p:spPr>
          <a:xfrm>
            <a:off x="7891361" y="5019002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883017" y="387835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向右箭號 90"/>
          <p:cNvSpPr/>
          <p:nvPr/>
        </p:nvSpPr>
        <p:spPr>
          <a:xfrm>
            <a:off x="6800318" y="4493441"/>
            <a:ext cx="72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3351904" y="1255615"/>
            <a:ext cx="1405802" cy="7796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Backward </a:t>
            </a:r>
          </a:p>
          <a:p>
            <a:pPr algn="ctr"/>
            <a:r>
              <a:rPr lang="en-US" altLang="zh-TW" sz="2400" dirty="0" smtClean="0"/>
              <a:t>Pass: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5361268" y="1644065"/>
            <a:ext cx="1535645" cy="461665"/>
            <a:chOff x="9690912" y="3419127"/>
            <a:chExt cx="1535645" cy="461665"/>
          </a:xfrm>
        </p:grpSpPr>
        <p:cxnSp>
          <p:nvCxnSpPr>
            <p:cNvPr id="110" name="直線單箭頭接點 109"/>
            <p:cNvCxnSpPr/>
            <p:nvPr/>
          </p:nvCxnSpPr>
          <p:spPr>
            <a:xfrm rot="16200000">
              <a:off x="9856090" y="3499582"/>
              <a:ext cx="0" cy="33035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9833828" y="3419127"/>
                  <a:ext cx="1392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TW" sz="2400" dirty="0" smtClean="0"/>
                    <a:t>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3828" y="3419127"/>
                  <a:ext cx="139272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6"/>
          <p:cNvGrpSpPr/>
          <p:nvPr/>
        </p:nvGrpSpPr>
        <p:grpSpPr>
          <a:xfrm>
            <a:off x="6881615" y="1170994"/>
            <a:ext cx="1519250" cy="461665"/>
            <a:chOff x="9735220" y="3934421"/>
            <a:chExt cx="1519250" cy="461665"/>
          </a:xfrm>
        </p:grpSpPr>
        <p:cxnSp>
          <p:nvCxnSpPr>
            <p:cNvPr id="111" name="直線單箭頭接點 110"/>
            <p:cNvCxnSpPr/>
            <p:nvPr/>
          </p:nvCxnSpPr>
          <p:spPr>
            <a:xfrm rot="16200000">
              <a:off x="9900398" y="4015726"/>
              <a:ext cx="0" cy="330356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/>
                <p:cNvSpPr txBox="1"/>
                <p:nvPr/>
              </p:nvSpPr>
              <p:spPr>
                <a:xfrm>
                  <a:off x="9861741" y="3934421"/>
                  <a:ext cx="1392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altLang="zh-TW" sz="2400" dirty="0" smtClean="0"/>
                    <a:t>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7" name="文字方塊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741" y="3934421"/>
                  <a:ext cx="1392729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5377279" y="1166748"/>
            <a:ext cx="1512399" cy="461665"/>
            <a:chOff x="11487195" y="3448754"/>
            <a:chExt cx="1512399" cy="461665"/>
          </a:xfrm>
        </p:grpSpPr>
        <p:cxnSp>
          <p:nvCxnSpPr>
            <p:cNvPr id="93" name="直線單箭頭接點 92"/>
            <p:cNvCxnSpPr/>
            <p:nvPr/>
          </p:nvCxnSpPr>
          <p:spPr>
            <a:xfrm rot="16200000">
              <a:off x="11652373" y="3514409"/>
              <a:ext cx="0" cy="33035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/>
                <p:cNvSpPr txBox="1"/>
                <p:nvPr/>
              </p:nvSpPr>
              <p:spPr>
                <a:xfrm>
                  <a:off x="11606865" y="3448754"/>
                  <a:ext cx="13927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US" altLang="zh-TW" sz="2400" dirty="0" smtClean="0"/>
                    <a:t>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6865" y="3448754"/>
                  <a:ext cx="1392729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9" name="直線單箭頭接點 98"/>
          <p:cNvCxnSpPr/>
          <p:nvPr/>
        </p:nvCxnSpPr>
        <p:spPr>
          <a:xfrm rot="5400000" flipH="1">
            <a:off x="1334244" y="4216843"/>
            <a:ext cx="0" cy="3303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5939780" y="5218803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rot="5400000" flipH="1">
            <a:off x="3172212" y="4156422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rot="5400000" flipH="1">
            <a:off x="1334244" y="4044264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/>
          <p:nvPr/>
        </p:nvCxnSpPr>
        <p:spPr>
          <a:xfrm>
            <a:off x="1783620" y="5218803"/>
            <a:ext cx="0" cy="3303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 rot="10800000" flipV="1">
            <a:off x="7768778" y="4034946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rot="10800000" flipV="1">
            <a:off x="5751393" y="5218803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 rot="10800000" flipV="1">
            <a:off x="7768777" y="5238492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rot="10800000" flipV="1">
            <a:off x="3709739" y="5259317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rot="10800000" flipV="1">
            <a:off x="1595233" y="5236727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rot="16200000" flipV="1">
            <a:off x="7068601" y="4286898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16200000" flipV="1">
            <a:off x="5130199" y="4144421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 rot="16200000" flipV="1">
            <a:off x="3178545" y="3991402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rot="16200000" flipV="1">
            <a:off x="1341418" y="3867578"/>
            <a:ext cx="0" cy="3303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2436272" y="2831861"/>
                <a:ext cx="5462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72" y="2831861"/>
                <a:ext cx="54628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4337485" y="2858272"/>
                <a:ext cx="5462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485" y="2858272"/>
                <a:ext cx="54628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/>
              <p:cNvSpPr txBox="1"/>
              <p:nvPr/>
            </p:nvSpPr>
            <p:spPr>
              <a:xfrm>
                <a:off x="6265584" y="2846887"/>
                <a:ext cx="5462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584" y="2846887"/>
                <a:ext cx="546285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/>
              <p:cNvSpPr txBox="1"/>
              <p:nvPr/>
            </p:nvSpPr>
            <p:spPr>
              <a:xfrm>
                <a:off x="8089368" y="2831861"/>
                <a:ext cx="5462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9" name="文字方塊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368" y="2831861"/>
                <a:ext cx="546285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3348976" y="307981"/>
            <a:ext cx="1405802" cy="779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Forward </a:t>
            </a:r>
          </a:p>
          <a:p>
            <a:pPr algn="ctr"/>
            <a:r>
              <a:rPr lang="en-US" altLang="zh-TW" sz="2400" dirty="0" smtClean="0"/>
              <a:t>Pass: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5098238" y="486329"/>
            <a:ext cx="39407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Compute a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a</a:t>
            </a:r>
            <a:r>
              <a:rPr lang="en-US" altLang="zh-TW" sz="2400" baseline="30000" dirty="0" smtClean="0"/>
              <a:t>2</a:t>
            </a:r>
            <a:r>
              <a:rPr lang="en-US" altLang="zh-TW" sz="2400" dirty="0" smtClean="0"/>
              <a:t>, a</a:t>
            </a:r>
            <a:r>
              <a:rPr lang="en-US" altLang="zh-TW" sz="2400" baseline="30000" dirty="0" smtClean="0"/>
              <a:t>3</a:t>
            </a:r>
            <a:r>
              <a:rPr lang="en-US" altLang="zh-TW" sz="2400" dirty="0" smtClean="0"/>
              <a:t>, a</a:t>
            </a:r>
            <a:r>
              <a:rPr lang="en-US" altLang="zh-TW" sz="2400" baseline="30000" dirty="0" smtClean="0"/>
              <a:t>4</a:t>
            </a:r>
            <a:r>
              <a:rPr lang="en-US" altLang="zh-TW" sz="2400" dirty="0" smtClean="0"/>
              <a:t> ……</a:t>
            </a:r>
            <a:endParaRPr lang="zh-TW" altLang="en-US" sz="24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2128046" y="4542674"/>
            <a:ext cx="50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4058049" y="4526530"/>
            <a:ext cx="50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5963356" y="4522100"/>
            <a:ext cx="50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7843426" y="4486904"/>
            <a:ext cx="50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6010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 animBg="1"/>
      <p:bldP spid="44" grpId="0" animBg="1"/>
      <p:bldP spid="45" grpId="0" animBg="1"/>
      <p:bldP spid="81" grpId="0"/>
      <p:bldP spid="82" grpId="0" animBg="1"/>
      <p:bldP spid="94" grpId="0" animBg="1"/>
      <p:bldP spid="126" grpId="0"/>
      <p:bldP spid="127" grpId="0"/>
      <p:bldP spid="128" grpId="0"/>
      <p:bldP spid="129" grpId="0"/>
      <p:bldP spid="107" grpId="0" animBg="1"/>
      <p:bldP spid="18" grpId="0"/>
      <p:bldP spid="106" grpId="0"/>
      <p:bldP spid="108" grpId="0"/>
      <p:bldP spid="113" grpId="0"/>
      <p:bldP spid="1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37097" y="1700035"/>
            <a:ext cx="6525809" cy="4916654"/>
            <a:chOff x="1647792" y="649827"/>
            <a:chExt cx="6525809" cy="491665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780" y="649827"/>
              <a:ext cx="5903382" cy="454732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647792" y="5197149"/>
              <a:ext cx="65258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Source: </a:t>
              </a:r>
              <a:r>
                <a:rPr kumimoji="0" lang="zh-TW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http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://www.cs.toronto.edu/~fritz/absps/momentum.pdf</a:t>
              </a:r>
            </a:p>
          </p:txBody>
        </p:sp>
      </p:grpSp>
      <p:cxnSp>
        <p:nvCxnSpPr>
          <p:cNvPr id="9" name="直線接點 8"/>
          <p:cNvCxnSpPr/>
          <p:nvPr/>
        </p:nvCxnSpPr>
        <p:spPr>
          <a:xfrm>
            <a:off x="6334785" y="3474679"/>
            <a:ext cx="51595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334784" y="4417611"/>
            <a:ext cx="51596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334784" y="5239330"/>
            <a:ext cx="515960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850743" y="3243848"/>
            <a:ext cx="2293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Gradient descent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50743" y="4169930"/>
            <a:ext cx="229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Momentum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50742" y="5008497"/>
            <a:ext cx="229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Nesterov’s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 Accelerated Gradient (NAG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NAG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58467" y="2551717"/>
            <a:ext cx="163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Methods: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5584" y="3604364"/>
            <a:ext cx="922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Valley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88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41506" y="1838268"/>
            <a:ext cx="3886200" cy="4351338"/>
          </a:xfrm>
        </p:spPr>
        <p:txBody>
          <a:bodyPr/>
          <a:lstStyle/>
          <a:p>
            <a:r>
              <a:rPr lang="en-US" altLang="zh-TW" dirty="0" smtClean="0"/>
              <a:t>Momentum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3706" y="1838268"/>
            <a:ext cx="3886200" cy="4351338"/>
          </a:xfrm>
        </p:spPr>
        <p:txBody>
          <a:bodyPr/>
          <a:lstStyle/>
          <a:p>
            <a:r>
              <a:rPr lang="en-US" altLang="zh-TW" dirty="0" err="1"/>
              <a:t>Nesterov’s</a:t>
            </a:r>
            <a:r>
              <a:rPr lang="en-US" altLang="zh-TW" dirty="0"/>
              <a:t> Accelerated </a:t>
            </a:r>
            <a:r>
              <a:rPr lang="en-US" altLang="zh-TW" dirty="0" smtClean="0"/>
              <a:t>Gradient (NAG)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5680069" y="896308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5680069" y="437837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370265" y="654813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Movement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70265" y="22809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Gradient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680069" y="1375052"/>
            <a:ext cx="69019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370265" y="1116458"/>
            <a:ext cx="232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Last Movement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25343" y="3788361"/>
            <a:ext cx="614979" cy="54542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1225343" y="2388870"/>
            <a:ext cx="2051894" cy="1399491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239857" y="2925899"/>
            <a:ext cx="2603437" cy="86246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6909437" y="2872598"/>
            <a:ext cx="298136" cy="9667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8704" y="2832583"/>
            <a:ext cx="2051894" cy="1399491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5208704" y="3800843"/>
            <a:ext cx="1869778" cy="53294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 22"/>
          <p:cNvSpPr/>
          <p:nvPr/>
        </p:nvSpPr>
        <p:spPr>
          <a:xfrm>
            <a:off x="941506" y="4443608"/>
            <a:ext cx="3111690" cy="1897437"/>
          </a:xfrm>
          <a:custGeom>
            <a:avLst/>
            <a:gdLst>
              <a:gd name="connsiteX0" fmla="*/ 0 w 3111690"/>
              <a:gd name="connsiteY0" fmla="*/ 177421 h 1897437"/>
              <a:gd name="connsiteX1" fmla="*/ 395785 w 3111690"/>
              <a:gd name="connsiteY1" fmla="*/ 1405719 h 1897437"/>
              <a:gd name="connsiteX2" fmla="*/ 1337481 w 3111690"/>
              <a:gd name="connsiteY2" fmla="*/ 1897039 h 1897437"/>
              <a:gd name="connsiteX3" fmla="*/ 2306472 w 3111690"/>
              <a:gd name="connsiteY3" fmla="*/ 1473958 h 1897437"/>
              <a:gd name="connsiteX4" fmla="*/ 2893326 w 3111690"/>
              <a:gd name="connsiteY4" fmla="*/ 696036 h 1897437"/>
              <a:gd name="connsiteX5" fmla="*/ 3111690 w 3111690"/>
              <a:gd name="connsiteY5" fmla="*/ 0 h 189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690" h="1897437">
                <a:moveTo>
                  <a:pt x="0" y="177421"/>
                </a:moveTo>
                <a:cubicBezTo>
                  <a:pt x="86435" y="648268"/>
                  <a:pt x="172871" y="1119116"/>
                  <a:pt x="395785" y="1405719"/>
                </a:cubicBezTo>
                <a:cubicBezTo>
                  <a:pt x="618699" y="1692322"/>
                  <a:pt x="1019033" y="1885666"/>
                  <a:pt x="1337481" y="1897039"/>
                </a:cubicBezTo>
                <a:cubicBezTo>
                  <a:pt x="1655929" y="1908412"/>
                  <a:pt x="2047165" y="1674125"/>
                  <a:pt x="2306472" y="1473958"/>
                </a:cubicBezTo>
                <a:cubicBezTo>
                  <a:pt x="2565780" y="1273791"/>
                  <a:pt x="2759123" y="941696"/>
                  <a:pt x="2893326" y="696036"/>
                </a:cubicBezTo>
                <a:cubicBezTo>
                  <a:pt x="3027529" y="450376"/>
                  <a:pt x="3069609" y="225188"/>
                  <a:pt x="311169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2460771" y="5577955"/>
            <a:ext cx="725955" cy="416044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2079773" y="5411410"/>
            <a:ext cx="641141" cy="39736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693621" y="6072326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Gradient =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2" name="手繪多邊形 31"/>
          <p:cNvSpPr/>
          <p:nvPr/>
        </p:nvSpPr>
        <p:spPr>
          <a:xfrm>
            <a:off x="4792086" y="4359368"/>
            <a:ext cx="3111690" cy="1897437"/>
          </a:xfrm>
          <a:custGeom>
            <a:avLst/>
            <a:gdLst>
              <a:gd name="connsiteX0" fmla="*/ 0 w 3111690"/>
              <a:gd name="connsiteY0" fmla="*/ 177421 h 1897437"/>
              <a:gd name="connsiteX1" fmla="*/ 395785 w 3111690"/>
              <a:gd name="connsiteY1" fmla="*/ 1405719 h 1897437"/>
              <a:gd name="connsiteX2" fmla="*/ 1337481 w 3111690"/>
              <a:gd name="connsiteY2" fmla="*/ 1897039 h 1897437"/>
              <a:gd name="connsiteX3" fmla="*/ 2306472 w 3111690"/>
              <a:gd name="connsiteY3" fmla="*/ 1473958 h 1897437"/>
              <a:gd name="connsiteX4" fmla="*/ 2893326 w 3111690"/>
              <a:gd name="connsiteY4" fmla="*/ 696036 h 1897437"/>
              <a:gd name="connsiteX5" fmla="*/ 3111690 w 3111690"/>
              <a:gd name="connsiteY5" fmla="*/ 0 h 189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1690" h="1897437">
                <a:moveTo>
                  <a:pt x="0" y="177421"/>
                </a:moveTo>
                <a:cubicBezTo>
                  <a:pt x="86435" y="648268"/>
                  <a:pt x="172871" y="1119116"/>
                  <a:pt x="395785" y="1405719"/>
                </a:cubicBezTo>
                <a:cubicBezTo>
                  <a:pt x="618699" y="1692322"/>
                  <a:pt x="1019033" y="1885666"/>
                  <a:pt x="1337481" y="1897039"/>
                </a:cubicBezTo>
                <a:cubicBezTo>
                  <a:pt x="1655929" y="1908412"/>
                  <a:pt x="2047165" y="1674125"/>
                  <a:pt x="2306472" y="1473958"/>
                </a:cubicBezTo>
                <a:cubicBezTo>
                  <a:pt x="2565780" y="1273791"/>
                  <a:pt x="2759123" y="941696"/>
                  <a:pt x="2893326" y="696036"/>
                </a:cubicBezTo>
                <a:cubicBezTo>
                  <a:pt x="3027529" y="450376"/>
                  <a:pt x="3069609" y="225188"/>
                  <a:pt x="311169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5944990" y="5834791"/>
            <a:ext cx="412648" cy="421878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6374375" y="5601995"/>
            <a:ext cx="725955" cy="416044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544201" y="5988086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Gradient =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6965747" y="5241986"/>
            <a:ext cx="412648" cy="4218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7058505" y="5613504"/>
            <a:ext cx="329488" cy="3449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endCxn id="33" idx="7"/>
          </p:cNvCxnSpPr>
          <p:nvPr/>
        </p:nvCxnSpPr>
        <p:spPr>
          <a:xfrm flipH="1">
            <a:off x="6297207" y="5642464"/>
            <a:ext cx="408285" cy="2541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5948078" y="5677763"/>
            <a:ext cx="406471" cy="993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1153329" y="5055597"/>
            <a:ext cx="412648" cy="421878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07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0371 L 0.00938 0.00394 C 0.00972 0.0088 0.00972 0.01968 0.01215 0.02593 C 0.01285 0.02778 0.01406 0.0294 0.01493 0.03149 C 0.01545 0.03311 0.01545 0.03519 0.01632 0.03704 C 0.01788 0.04074 0.01997 0.04445 0.02188 0.04815 C 0.02274 0.05 0.02396 0.05139 0.02465 0.05371 C 0.02795 0.0669 0.02483 0.0625 0.0316 0.06852 C 0.03333 0.07223 0.03438 0.07709 0.03715 0.07963 C 0.03854 0.08079 0.03976 0.08218 0.04132 0.08334 C 0.04254 0.08403 0.0441 0.08403 0.04549 0.08519 C 0.04827 0.08727 0.05104 0.08982 0.05382 0.0926 C 0.05556 0.09445 0.05729 0.09653 0.05938 0.09815 C 0.06059 0.09908 0.06215 0.09885 0.06354 0.1 C 0.07604 0.10926 0.06788 0.10394 0.07604 0.11297 C 0.08386 0.12153 0.07622 0.11112 0.08577 0.12037 C 0.08733 0.12176 0.08854 0.12408 0.08993 0.12593 C 0.10191 0.12524 0.11406 0.12547 0.12604 0.12408 C 0.12882 0.12362 0.13142 0.12084 0.13438 0.12037 C 0.14601 0.11806 0.1408 0.11945 0.14965 0.11667 C 0.15104 0.11528 0.15226 0.11389 0.15382 0.11297 C 0.15504 0.11204 0.1566 0.11204 0.15799 0.11112 C 0.16094 0.1088 0.16302 0.1051 0.16632 0.10371 C 0.1691 0.10232 0.17222 0.10209 0.17465 0.1 C 0.18038 0.09468 0.17708 0.09676 0.18438 0.09445 C 0.18611 0.0926 0.18785 0.09005 0.18993 0.08889 C 0.19254 0.08704 0.19583 0.08727 0.19827 0.08519 C 0.19965 0.0838 0.20104 0.08287 0.20243 0.08149 C 0.20382 0.07963 0.20486 0.07732 0.2066 0.07593 C 0.20781 0.07477 0.20938 0.07454 0.21077 0.07408 C 0.21476 0.06991 0.21719 0.06806 0.22049 0.06297 C 0.22622 0.05371 0.21979 0.06042 0.22743 0.05371 L 0.23854 0.03149 C 0.23941 0.02963 0.2408 0.02801 0.24132 0.02593 C 0.24184 0.02408 0.24202 0.02199 0.24271 0.02037 C 0.24427 0.01644 0.25139 0.00764 0.24827 0.00926 L 0.2441 0.01112 C 0.23906 0.03125 0.24705 0.00047 0.23993 0.02223 C 0.23872 0.0257 0.23924 0.03056 0.23715 0.03334 C 0.23577 0.03519 0.2342 0.03681 0.23299 0.03889 C 0.2309 0.04237 0.22934 0.0463 0.22743 0.05 C 0.22656 0.05186 0.22535 0.05348 0.22465 0.05556 C 0.22361 0.05787 0.22309 0.06065 0.22188 0.06297 C 0.22083 0.06459 0.21892 0.06505 0.21771 0.06667 C 0.21615 0.06829 0.21511 0.07061 0.21354 0.07223 C 0.21233 0.07315 0.21059 0.07292 0.20938 0.07408 C 0.20642 0.07616 0.20417 0.07987 0.20104 0.08149 C 0.19827 0.08264 0.19549 0.08403 0.19271 0.08519 C 0.1908 0.08565 0.18889 0.08612 0.18715 0.08704 C 0.18438 0.08797 0.1816 0.08959 0.17882 0.09074 C 0.17031 0.09352 0.175 0.09167 0.16493 0.0963 L 0.16077 0.09815 C 0.15938 0.09862 0.15781 0.09885 0.1566 0.1 C 0.15243 0.10348 0.14757 0.10857 0.14271 0.11112 C 0.13333 0.11574 0.1408 0.11019 0.13299 0.11482 C 0.13108 0.11574 0.12934 0.1176 0.12743 0.11852 C 0.12379 0.11991 0.11997 0.12061 0.11632 0.12223 C 0.1099 0.125 0.11354 0.12362 0.10521 0.12593 C 0.10052 0.12524 0.09583 0.125 0.09132 0.12408 C 0.07986 0.12107 0.08629 0.12153 0.07882 0.11667 C 0.07743 0.11574 0.07587 0.11551 0.07465 0.11482 C 0.07309 0.11366 0.07188 0.11204 0.07049 0.11112 C 0.0691 0.11019 0.06754 0.11019 0.06632 0.10926 C 0.06337 0.10695 0.06077 0.10417 0.05799 0.10186 C 0.0566 0.10047 0.05521 0.09908 0.05382 0.09815 L 0.04827 0.09445 C 0.04774 0.0926 0.04774 0.09028 0.04688 0.08889 C 0.04583 0.08704 0.04392 0.08658 0.04271 0.08519 C 0.04115 0.08334 0.03993 0.08149 0.03854 0.07963 C 0.03386 0.06135 0.04132 0.08704 0.03299 0.07037 C 0.03177 0.06806 0.03264 0.06505 0.0316 0.06297 C 0.02934 0.05857 0.02327 0.05186 0.02327 0.05209 C 0.02274 0.05 0.02066 0.04514 0.02188 0.0463 C 0.02761 0.05139 0.02483 0.04838 0.03021 0.05556 C 0.03056 0.05741 0.03056 0.05949 0.0316 0.06112 C 0.03386 0.06505 0.03993 0.07223 0.03993 0.07246 C 0.04306 0.08473 0.03837 0.07014 0.04965 0.08519 C 0.05104 0.08704 0.05208 0.08936 0.05382 0.09074 C 0.06024 0.09537 0.0691 0.09537 0.07604 0.0963 C 0.07743 0.09676 0.07865 0.09746 0.08021 0.09815 C 0.08195 0.09885 0.08403 0.09885 0.08577 0.1 C 0.09549 0.10556 0.08403 0.10162 0.0941 0.10926 C 0.09566 0.11042 0.09774 0.11042 0.09965 0.11112 C 0.1191 0.11042 0.13854 0.11088 0.15799 0.10926 C 0.16007 0.10903 0.16163 0.10649 0.16354 0.10556 C 0.16476 0.10463 0.16632 0.10417 0.16771 0.10371 C 0.17292 0.09306 0.16736 0.10162 0.17465 0.0963 C 0.17656 0.09468 0.17813 0.09213 0.18021 0.09074 C 0.18142 0.08959 0.18299 0.08959 0.18438 0.08889 C 0.18629 0.08774 0.18802 0.08612 0.18993 0.08519 C 0.19132 0.08426 0.19271 0.08403 0.1941 0.08334 C 0.20486 0.07593 0.19184 0.08241 0.20243 0.07778 C 0.20382 0.07593 0.20504 0.07385 0.2066 0.07223 C 0.20781 0.07061 0.21233 0.06852 0.21077 0.06852 C 0.20816 0.06852 0.19965 0.07362 0.19688 0.07593 C 0.19392 0.07801 0.19132 0.08079 0.18854 0.08334 C 0.18715 0.08449 0.18559 0.08565 0.18438 0.08704 C 0.18247 0.08889 0.18073 0.09074 0.17882 0.0926 C 0.17743 0.09375 0.17587 0.09468 0.17465 0.0963 C 0.17309 0.09792 0.17222 0.10047 0.17049 0.10186 C 0.16788 0.10371 0.16458 0.10324 0.16215 0.10556 C 0.16077 0.10672 0.15955 0.10834 0.15799 0.10926 C 0.15521 0.11065 0.15243 0.11158 0.14965 0.11297 C 0.14566 0.11459 0.14427 0.11528 0.13993 0.11667 C 0.13715 0.11737 0.13438 0.11783 0.1316 0.11852 C 0.12188 0.11783 0.11215 0.1176 0.10243 0.11667 C 0.09931 0.11621 0.09566 0.11389 0.09271 0.11297 C 0.0908 0.11204 0.08889 0.11158 0.08715 0.11112 C 0.07517 0.10047 0.09028 0.1132 0.07882 0.10556 C 0.07639 0.10394 0.07431 0.10139 0.07188 0.1 C 0.07049 0.09908 0.06892 0.09908 0.06771 0.09815 C 0.06476 0.09584 0.06233 0.0926 0.05938 0.09074 C 0.04896 0.0838 0.05799 0.09074 0.04965 0.08149 C 0.04827 0.07987 0.04375 0.07778 0.04549 0.07778 C 0.04722 0.07778 0.05347 0.08357 0.05521 0.08519 C 0.05938 0.09653 0.05625 0.09098 0.06632 0.1 L 0.07465 0.10741 C 0.07604 0.10857 0.07708 0.11019 0.07882 0.11112 C 0.0816 0.11227 0.0842 0.11389 0.08715 0.11482 C 0.09583 0.11713 0.09167 0.11574 0.09965 0.11852 C 0.11528 0.11783 0.13108 0.1176 0.14688 0.11667 C 0.1507 0.11621 0.15278 0.11297 0.15521 0.10926 C 0.15625 0.10741 0.15955 0.1044 0.15799 0.10371 C 0.15486 0.10186 0.15139 0.10487 0.14827 0.10556 C 0.13872 0.10973 0.15052 0.10463 0.13715 0.10926 C 0.13142 0.11112 0.13386 0.11158 0.12743 0.11297 C 0.10573 0.11713 0.11042 0.11667 0.0941 0.11667 L 0.0941 0.1169 " pathEditMode="relative" rAng="0" ptsTypes="AAAAAAAAAAAAAAAAAAAAAAAAAAAAAAAAAAAAAAAAAAAAAAAAAAAAAAAAAAAAAAAAAAAAAA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2" grpId="0" animBg="1"/>
      <p:bldP spid="33" grpId="0" animBg="1"/>
      <p:bldP spid="36" grpId="0"/>
      <p:bldP spid="37" grpId="0" animBg="1"/>
      <p:bldP spid="30" grpId="0" animBg="1"/>
      <p:bldP spid="3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RMSProp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385945" y="128702"/>
            <a:ext cx="5558825" cy="4289424"/>
            <a:chOff x="773413" y="2230720"/>
            <a:chExt cx="5558825" cy="428942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3" y="2230720"/>
              <a:ext cx="5558825" cy="4169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5" y="6150812"/>
                  <a:ext cx="42184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571" r="-428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直線接點 9"/>
          <p:cNvCxnSpPr/>
          <p:nvPr/>
        </p:nvCxnSpPr>
        <p:spPr>
          <a:xfrm flipH="1">
            <a:off x="3884822" y="2202583"/>
            <a:ext cx="469379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238762" y="311402"/>
            <a:ext cx="0" cy="37823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681229" y="2731027"/>
            <a:ext cx="2083228" cy="8063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Larger Learning Rate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680979" y="3174770"/>
            <a:ext cx="200025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918696" y="685054"/>
            <a:ext cx="2083228" cy="80639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Smaller Learning Rate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rot="5400000" flipH="1">
            <a:off x="3960185" y="2495161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14615" y="3060364"/>
            <a:ext cx="1901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Review: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Adagrad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2511835" y="4574431"/>
                <a:ext cx="4396781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835" y="4574431"/>
                <a:ext cx="4396781" cy="127368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/>
          <p:cNvSpPr/>
          <p:nvPr/>
        </p:nvSpPr>
        <p:spPr>
          <a:xfrm>
            <a:off x="1358336" y="5972284"/>
            <a:ext cx="6962405" cy="50581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Use first derivative to estimate second derivative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4841262" y="5706686"/>
            <a:ext cx="1643738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598662" y="5687553"/>
            <a:ext cx="1" cy="288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4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3" grpId="0"/>
      <p:bldP spid="46" grpId="0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RMSProp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40" y="2398395"/>
            <a:ext cx="7162800" cy="352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506216" y="592264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6" y="5922645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3790" y="3975854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0" y="3975854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79255" y="1729795"/>
            <a:ext cx="797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Error Surface can be even more complex when training RNN.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20428" y="4702385"/>
            <a:ext cx="2083228" cy="8063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Larger Learning Rate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761917" y="4507499"/>
            <a:ext cx="20002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94251" y="2978815"/>
            <a:ext cx="2083228" cy="8063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Smaller Learning Rate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135740" y="2783929"/>
            <a:ext cx="200025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21174" y="1514436"/>
                <a:ext cx="2840778" cy="763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4" y="1514436"/>
                <a:ext cx="2840778" cy="7639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 rot="5400000">
                <a:off x="1828703" y="4265385"/>
                <a:ext cx="479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……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828703" y="4265385"/>
                <a:ext cx="479378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21174" y="2413255"/>
                <a:ext cx="2840778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4" y="2413255"/>
                <a:ext cx="2840778" cy="7377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95896" y="4911580"/>
                <a:ext cx="2984086" cy="73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96" y="4911580"/>
                <a:ext cx="2984086" cy="7377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816421" y="1698241"/>
                <a:ext cx="1340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21" y="1698241"/>
                <a:ext cx="134011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816421" y="2481235"/>
                <a:ext cx="4722639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TW" alt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21" y="2481235"/>
                <a:ext cx="4722639" cy="521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44157" y="3359185"/>
                <a:ext cx="2848472" cy="763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57" y="3359185"/>
                <a:ext cx="2848472" cy="7639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80921" y="3468501"/>
                <a:ext cx="4818499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TW" alt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921" y="3468501"/>
                <a:ext cx="4818499" cy="5218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816421" y="4953756"/>
                <a:ext cx="5013745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  <m:r>
                        <a:rPr kumimoji="0" lang="en-US" altLang="zh-TW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TW" alt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21" y="4953756"/>
                <a:ext cx="5013745" cy="5218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729488" y="5649346"/>
            <a:ext cx="5111474" cy="9316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Root Mean Square of the gradients with previous gradients being decayed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0" grpId="0"/>
      <p:bldP spid="12" grpId="0"/>
      <p:bldP spid="13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29" y="587513"/>
            <a:ext cx="2763125" cy="36281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96" y="551736"/>
            <a:ext cx="2763125" cy="3628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24959" y="6190569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x</a:t>
            </a:r>
            <a:r>
              <a:rPr kumimoji="0" lang="en-US" altLang="zh-TW" sz="24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86529" y="6190571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x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14727" y="4179839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05900" y="2846339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14004" y="2151680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86850" y="879590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61644" y="4101406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52817" y="2767906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660921" y="2073247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19487" y="772688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+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68583" y="6190569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3008507" y="4641504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8" name="手繪多邊形 17"/>
          <p:cNvSpPr/>
          <p:nvPr/>
        </p:nvSpPr>
        <p:spPr>
          <a:xfrm>
            <a:off x="3008507" y="4608564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4025814" y="2628023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0" name="直線單箭頭接點 19"/>
          <p:cNvCxnSpPr>
            <a:stCxn id="7" idx="0"/>
            <a:endCxn id="10" idx="2"/>
          </p:cNvCxnSpPr>
          <p:nvPr/>
        </p:nvCxnSpPr>
        <p:spPr>
          <a:xfrm flipH="1" flipV="1">
            <a:off x="4555544" y="2613345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手繪多邊形 20"/>
          <p:cNvSpPr/>
          <p:nvPr/>
        </p:nvSpPr>
        <p:spPr>
          <a:xfrm>
            <a:off x="231780" y="1220715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556900" y="1281658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3" name="手繪多邊形 22"/>
          <p:cNvSpPr/>
          <p:nvPr/>
        </p:nvSpPr>
        <p:spPr>
          <a:xfrm>
            <a:off x="1369700" y="3242027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手繪多邊形 23"/>
          <p:cNvSpPr/>
          <p:nvPr/>
        </p:nvSpPr>
        <p:spPr>
          <a:xfrm>
            <a:off x="1390020" y="3293355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170252" y="425495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52" y="425495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467329" y="425495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29" y="425495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stCxn id="7" idx="0"/>
            <a:endCxn id="12" idx="2"/>
          </p:cNvCxnSpPr>
          <p:nvPr/>
        </p:nvCxnSpPr>
        <p:spPr>
          <a:xfrm flipV="1">
            <a:off x="5471622" y="4563071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12" idx="2"/>
          </p:cNvCxnSpPr>
          <p:nvPr/>
        </p:nvCxnSpPr>
        <p:spPr>
          <a:xfrm flipV="1">
            <a:off x="4167425" y="4563071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6" idx="0"/>
            <a:endCxn id="13" idx="2"/>
          </p:cNvCxnSpPr>
          <p:nvPr/>
        </p:nvCxnSpPr>
        <p:spPr>
          <a:xfrm flipV="1">
            <a:off x="4066499" y="3229571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7" idx="0"/>
            <a:endCxn id="13" idx="2"/>
          </p:cNvCxnSpPr>
          <p:nvPr/>
        </p:nvCxnSpPr>
        <p:spPr>
          <a:xfrm flipV="1">
            <a:off x="5471622" y="3229571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手繪多邊形 30"/>
          <p:cNvSpPr/>
          <p:nvPr/>
        </p:nvSpPr>
        <p:spPr>
          <a:xfrm>
            <a:off x="5522600" y="2542785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2" name="手繪多邊形 31"/>
          <p:cNvSpPr/>
          <p:nvPr/>
        </p:nvSpPr>
        <p:spPr>
          <a:xfrm>
            <a:off x="4061556" y="2542785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3" name="手繪多邊形 32"/>
          <p:cNvSpPr/>
          <p:nvPr/>
        </p:nvSpPr>
        <p:spPr>
          <a:xfrm>
            <a:off x="5141600" y="1247385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4" name="手繪多邊形 33"/>
          <p:cNvSpPr/>
          <p:nvPr/>
        </p:nvSpPr>
        <p:spPr>
          <a:xfrm>
            <a:off x="4055750" y="1171185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749262" y="2113579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72870" y="2102156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53903" y="6254707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4 times of parameters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6826" y="38420"/>
            <a:ext cx="83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LSTM can address the gradient vanishing problem.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x</a:t>
              </a:r>
              <a:r>
                <a:rPr kumimoji="0" lang="en-US" altLang="zh-TW" sz="2400" b="0" i="0" u="none" strike="noStrike" kern="120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y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/>
              <p:cNvSpPr txBox="1"/>
              <p:nvPr/>
            </p:nvSpPr>
            <p:spPr>
              <a:xfrm>
                <a:off x="223613" y="2055868"/>
                <a:ext cx="636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29" name="文字方塊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3" y="2055868"/>
                <a:ext cx="6365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31"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圖片 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8" name="手繪多邊形 167"/>
          <p:cNvSpPr/>
          <p:nvPr/>
        </p:nvSpPr>
        <p:spPr>
          <a:xfrm>
            <a:off x="2717800" y="2439117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9" name="手繪多邊形 168"/>
          <p:cNvSpPr/>
          <p:nvPr/>
        </p:nvSpPr>
        <p:spPr>
          <a:xfrm>
            <a:off x="-1407256" y="2439117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4564620" y="2060634"/>
                <a:ext cx="343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20" y="2060634"/>
                <a:ext cx="34317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500" r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x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y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2" name="手繪多邊形 211"/>
          <p:cNvSpPr/>
          <p:nvPr/>
        </p:nvSpPr>
        <p:spPr>
          <a:xfrm>
            <a:off x="6842856" y="2490016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h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Extension: “peephole”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h</a:t>
              </a:r>
              <a:r>
                <a:rPr kumimoji="0" lang="en-US" altLang="zh-TW" sz="2400" b="0" i="0" u="none" strike="noStrike" kern="1200" cap="none" spc="0" normalizeH="0" baseline="3000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23" name="手繪多邊形 222"/>
          <p:cNvSpPr/>
          <p:nvPr/>
        </p:nvSpPr>
        <p:spPr>
          <a:xfrm>
            <a:off x="4122057" y="2989943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4" name="手繪多邊形 223"/>
          <p:cNvSpPr/>
          <p:nvPr/>
        </p:nvSpPr>
        <p:spPr>
          <a:xfrm>
            <a:off x="152158" y="3027545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5" name="手繪多邊形 224"/>
          <p:cNvSpPr/>
          <p:nvPr/>
        </p:nvSpPr>
        <p:spPr>
          <a:xfrm>
            <a:off x="8170192" y="3101258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225"/>
              <p:cNvSpPr txBox="1"/>
              <p:nvPr/>
            </p:nvSpPr>
            <p:spPr>
              <a:xfrm>
                <a:off x="8507479" y="2083554"/>
                <a:ext cx="636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6" name="文字方塊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479" y="2083554"/>
                <a:ext cx="63652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6731"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62" grpId="0" animBg="1"/>
      <p:bldP spid="63" grpId="0"/>
      <p:bldP spid="129" grpId="0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69" grpId="0" animBg="1"/>
      <p:bldP spid="170" grpId="0"/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9" grpId="0" animBg="1"/>
      <p:bldP spid="223" grpId="0" animBg="1"/>
      <p:bldP spid="224" grpId="0" animBg="1"/>
      <p:bldP spid="225" grpId="0" animBg="1"/>
      <p:bldP spid="2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x</a:t>
              </a:r>
              <a:r>
                <a:rPr kumimoji="0" lang="en-US" altLang="zh-TW" sz="2400" b="0" i="0" u="none" strike="noStrike" kern="120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y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/>
              <p:cNvSpPr txBox="1"/>
              <p:nvPr/>
            </p:nvSpPr>
            <p:spPr>
              <a:xfrm>
                <a:off x="223613" y="2055868"/>
                <a:ext cx="636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29" name="文字方塊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3" y="2055868"/>
                <a:ext cx="6365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31"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圖片 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8" name="手繪多邊形 167"/>
          <p:cNvSpPr/>
          <p:nvPr/>
        </p:nvSpPr>
        <p:spPr>
          <a:xfrm>
            <a:off x="2717800" y="2439117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69" name="手繪多邊形 168"/>
          <p:cNvSpPr/>
          <p:nvPr/>
        </p:nvSpPr>
        <p:spPr>
          <a:xfrm>
            <a:off x="-1407256" y="2439117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4564620" y="2060634"/>
                <a:ext cx="343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20" y="2060634"/>
                <a:ext cx="34317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500" r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x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f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z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o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y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2" name="手繪多邊形 211"/>
          <p:cNvSpPr/>
          <p:nvPr/>
        </p:nvSpPr>
        <p:spPr>
          <a:xfrm>
            <a:off x="6842856" y="2490016"/>
            <a:ext cx="2476500" cy="367583"/>
          </a:xfrm>
          <a:custGeom>
            <a:avLst/>
            <a:gdLst>
              <a:gd name="connsiteX0" fmla="*/ 0 w 2476500"/>
              <a:gd name="connsiteY0" fmla="*/ 330668 h 394168"/>
              <a:gd name="connsiteX1" fmla="*/ 1765300 w 2476500"/>
              <a:gd name="connsiteY1" fmla="*/ 468 h 394168"/>
              <a:gd name="connsiteX2" fmla="*/ 2476500 w 2476500"/>
              <a:gd name="connsiteY2" fmla="*/ 394168 h 39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394168">
                <a:moveTo>
                  <a:pt x="0" y="330668"/>
                </a:moveTo>
                <a:cubicBezTo>
                  <a:pt x="676275" y="160276"/>
                  <a:pt x="1352550" y="-10115"/>
                  <a:pt x="1765300" y="468"/>
                </a:cubicBezTo>
                <a:cubicBezTo>
                  <a:pt x="2178050" y="11051"/>
                  <a:pt x="2327275" y="202609"/>
                  <a:pt x="2476500" y="39416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h</a:t>
              </a:r>
              <a:r>
                <a:rPr kumimoji="0" lang="en-US" altLang="zh-TW" sz="24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h</a:t>
              </a:r>
              <a:r>
                <a:rPr kumimoji="0" lang="en-US" altLang="zh-TW" sz="2400" b="0" i="0" u="none" strike="noStrike" kern="1200" cap="none" spc="0" normalizeH="0" baseline="3000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23" name="手繪多邊形 222"/>
          <p:cNvSpPr/>
          <p:nvPr/>
        </p:nvSpPr>
        <p:spPr>
          <a:xfrm>
            <a:off x="4122057" y="2989943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4" name="手繪多邊形 223"/>
          <p:cNvSpPr/>
          <p:nvPr/>
        </p:nvSpPr>
        <p:spPr>
          <a:xfrm>
            <a:off x="152158" y="3027545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25" name="手繪多邊形 224"/>
          <p:cNvSpPr/>
          <p:nvPr/>
        </p:nvSpPr>
        <p:spPr>
          <a:xfrm>
            <a:off x="8170192" y="3101258"/>
            <a:ext cx="1320800" cy="31350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字方塊 225"/>
              <p:cNvSpPr txBox="1"/>
              <p:nvPr/>
            </p:nvSpPr>
            <p:spPr>
              <a:xfrm>
                <a:off x="8507479" y="2083554"/>
                <a:ext cx="636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6" name="文字方塊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479" y="2083554"/>
                <a:ext cx="63652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6731"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群組 101"/>
          <p:cNvGrpSpPr/>
          <p:nvPr/>
        </p:nvGrpSpPr>
        <p:grpSpPr>
          <a:xfrm>
            <a:off x="7032965" y="626765"/>
            <a:ext cx="438150" cy="438150"/>
            <a:chOff x="6656524" y="2699227"/>
            <a:chExt cx="438150" cy="438150"/>
          </a:xfrm>
        </p:grpSpPr>
        <p:sp>
          <p:nvSpPr>
            <p:cNvPr id="103" name="橢圓 10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" name="文字方塊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群組 117"/>
          <p:cNvGrpSpPr/>
          <p:nvPr/>
        </p:nvGrpSpPr>
        <p:grpSpPr>
          <a:xfrm>
            <a:off x="5050497" y="608421"/>
            <a:ext cx="438150" cy="438150"/>
            <a:chOff x="6656524" y="2699227"/>
            <a:chExt cx="438150" cy="438150"/>
          </a:xfrm>
        </p:grpSpPr>
        <p:sp>
          <p:nvSpPr>
            <p:cNvPr id="119" name="橢圓 11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/>
                <p:cNvSpPr txBox="1"/>
                <p:nvPr/>
              </p:nvSpPr>
              <p:spPr>
                <a:xfrm>
                  <a:off x="6741195" y="27831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0" name="文字方塊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195" y="2783178"/>
                  <a:ext cx="283732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文字方塊 120"/>
          <p:cNvSpPr txBox="1"/>
          <p:nvPr/>
        </p:nvSpPr>
        <p:spPr>
          <a:xfrm>
            <a:off x="4245925" y="396702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4245925" y="773047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3" name="直線單箭頭接點 122"/>
          <p:cNvCxnSpPr>
            <a:stCxn id="121" idx="3"/>
            <a:endCxn id="119" idx="2"/>
          </p:cNvCxnSpPr>
          <p:nvPr/>
        </p:nvCxnSpPr>
        <p:spPr>
          <a:xfrm>
            <a:off x="4617407" y="627535"/>
            <a:ext cx="433090" cy="1999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endCxn id="119" idx="2"/>
          </p:cNvCxnSpPr>
          <p:nvPr/>
        </p:nvCxnSpPr>
        <p:spPr>
          <a:xfrm flipV="1">
            <a:off x="4630912" y="827496"/>
            <a:ext cx="419585" cy="219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5488647" y="827496"/>
            <a:ext cx="419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字方塊 126"/>
          <p:cNvSpPr txBox="1"/>
          <p:nvPr/>
        </p:nvSpPr>
        <p:spPr>
          <a:xfrm>
            <a:off x="5637507" y="822722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800567" y="334470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809655" y="859228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458699" y="1053554"/>
            <a:ext cx="2510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H="1" flipV="1">
            <a:off x="4630912" y="465131"/>
            <a:ext cx="254785" cy="92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>
            <a:off x="4648889" y="1089439"/>
            <a:ext cx="239651" cy="149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/>
          <p:cNvSpPr txBox="1"/>
          <p:nvPr/>
        </p:nvSpPr>
        <p:spPr>
          <a:xfrm>
            <a:off x="6237148" y="400220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237148" y="776565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45" name="直線單箭頭接點 144"/>
          <p:cNvCxnSpPr>
            <a:stCxn id="141" idx="3"/>
          </p:cNvCxnSpPr>
          <p:nvPr/>
        </p:nvCxnSpPr>
        <p:spPr>
          <a:xfrm>
            <a:off x="6608630" y="631053"/>
            <a:ext cx="433090" cy="1999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 flipV="1">
            <a:off x="6622135" y="831014"/>
            <a:ext cx="419585" cy="219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 flipV="1">
            <a:off x="7479870" y="831014"/>
            <a:ext cx="419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/>
          <p:cNvSpPr txBox="1"/>
          <p:nvPr/>
        </p:nvSpPr>
        <p:spPr>
          <a:xfrm>
            <a:off x="7673201" y="824509"/>
            <a:ext cx="371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δ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50" name="直線單箭頭接點 149"/>
          <p:cNvCxnSpPr/>
          <p:nvPr/>
        </p:nvCxnSpPr>
        <p:spPr>
          <a:xfrm flipH="1">
            <a:off x="7494393" y="1055341"/>
            <a:ext cx="2510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H="1" flipV="1">
            <a:off x="6544333" y="464431"/>
            <a:ext cx="254785" cy="92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/>
          <p:nvPr/>
        </p:nvCxnSpPr>
        <p:spPr>
          <a:xfrm flipH="1">
            <a:off x="6562310" y="1088739"/>
            <a:ext cx="239651" cy="149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6531367" y="1203114"/>
                <a:ext cx="666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⨀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367" y="1203114"/>
                <a:ext cx="666807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16364" r="-909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/>
              <p:cNvSpPr txBox="1"/>
              <p:nvPr/>
            </p:nvSpPr>
            <p:spPr>
              <a:xfrm>
                <a:off x="6562310" y="44709"/>
                <a:ext cx="666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⨀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60" name="文字方塊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10" y="44709"/>
                <a:ext cx="666807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15455" r="-5455"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5336075" y="3419280"/>
            <a:ext cx="2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1273544" y="3392787"/>
            <a:ext cx="2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28" name="直線單箭頭接點 227"/>
          <p:cNvCxnSpPr/>
          <p:nvPr/>
        </p:nvCxnSpPr>
        <p:spPr>
          <a:xfrm>
            <a:off x="7699733" y="2045250"/>
            <a:ext cx="0" cy="529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單箭頭接點 228"/>
          <p:cNvCxnSpPr/>
          <p:nvPr/>
        </p:nvCxnSpPr>
        <p:spPr>
          <a:xfrm rot="5400000">
            <a:off x="7288971" y="2894885"/>
            <a:ext cx="0" cy="529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 rot="5400000">
            <a:off x="5941646" y="2906448"/>
            <a:ext cx="0" cy="529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單箭頭接點 230"/>
          <p:cNvCxnSpPr/>
          <p:nvPr/>
        </p:nvCxnSpPr>
        <p:spPr>
          <a:xfrm flipH="1">
            <a:off x="3953269" y="2587358"/>
            <a:ext cx="918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單箭頭接點 231"/>
          <p:cNvCxnSpPr/>
          <p:nvPr/>
        </p:nvCxnSpPr>
        <p:spPr>
          <a:xfrm rot="5400000">
            <a:off x="1846727" y="2857746"/>
            <a:ext cx="0" cy="529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單箭頭接點 232"/>
          <p:cNvCxnSpPr/>
          <p:nvPr/>
        </p:nvCxnSpPr>
        <p:spPr>
          <a:xfrm rot="5400000">
            <a:off x="363529" y="2339582"/>
            <a:ext cx="0" cy="529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單箭頭接點 233"/>
          <p:cNvCxnSpPr/>
          <p:nvPr/>
        </p:nvCxnSpPr>
        <p:spPr>
          <a:xfrm>
            <a:off x="971766" y="3335368"/>
            <a:ext cx="0" cy="1188112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單箭頭接點 235"/>
          <p:cNvCxnSpPr/>
          <p:nvPr/>
        </p:nvCxnSpPr>
        <p:spPr>
          <a:xfrm>
            <a:off x="5079741" y="3392787"/>
            <a:ext cx="0" cy="11881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單箭頭接點 236"/>
          <p:cNvCxnSpPr/>
          <p:nvPr/>
        </p:nvCxnSpPr>
        <p:spPr>
          <a:xfrm>
            <a:off x="5019825" y="5342372"/>
            <a:ext cx="576959" cy="55750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單箭頭接點 237"/>
          <p:cNvCxnSpPr/>
          <p:nvPr/>
        </p:nvCxnSpPr>
        <p:spPr>
          <a:xfrm flipH="1" flipV="1">
            <a:off x="4417685" y="3919547"/>
            <a:ext cx="3499" cy="90863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單箭頭接點 238"/>
          <p:cNvCxnSpPr/>
          <p:nvPr/>
        </p:nvCxnSpPr>
        <p:spPr>
          <a:xfrm flipH="1">
            <a:off x="2952122" y="3244837"/>
            <a:ext cx="630012" cy="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單箭頭接點 239"/>
          <p:cNvCxnSpPr/>
          <p:nvPr/>
        </p:nvCxnSpPr>
        <p:spPr>
          <a:xfrm flipH="1">
            <a:off x="1579869" y="3274476"/>
            <a:ext cx="52446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單箭頭接點 241"/>
          <p:cNvCxnSpPr/>
          <p:nvPr/>
        </p:nvCxnSpPr>
        <p:spPr>
          <a:xfrm>
            <a:off x="805949" y="3335368"/>
            <a:ext cx="0" cy="11881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單箭頭接點 242"/>
          <p:cNvCxnSpPr/>
          <p:nvPr/>
        </p:nvCxnSpPr>
        <p:spPr>
          <a:xfrm>
            <a:off x="1003998" y="5435034"/>
            <a:ext cx="444105" cy="4846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296400" y="5137218"/>
            <a:ext cx="80281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X W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4" name="文字方塊 243"/>
          <p:cNvSpPr txBox="1"/>
          <p:nvPr/>
        </p:nvSpPr>
        <p:spPr>
          <a:xfrm>
            <a:off x="1238891" y="5118781"/>
            <a:ext cx="80281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X W</a:t>
            </a:r>
            <a:r>
              <a:rPr kumimoji="0" lang="en-US" altLang="zh-TW" sz="2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T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245" name="直線單箭頭接點 244"/>
          <p:cNvCxnSpPr/>
          <p:nvPr/>
        </p:nvCxnSpPr>
        <p:spPr>
          <a:xfrm flipH="1" flipV="1">
            <a:off x="417426" y="3949390"/>
            <a:ext cx="3499" cy="90863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172417" y="1431394"/>
            <a:ext cx="201323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Constant Error Carrousel 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(CEC)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8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7" grpId="0"/>
      <p:bldP spid="128" grpId="0"/>
      <p:bldP spid="130" grpId="0"/>
      <p:bldP spid="141" grpId="0"/>
      <p:bldP spid="143" grpId="0"/>
      <p:bldP spid="148" grpId="0"/>
      <p:bldP spid="156" grpId="0"/>
      <p:bldP spid="160" grpId="0"/>
      <p:bldP spid="17" grpId="0"/>
      <p:bldP spid="216" grpId="0"/>
      <p:bldP spid="31" grpId="0" animBg="1"/>
      <p:bldP spid="244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Vanilla</a:t>
            </a:r>
            <a:r>
              <a:rPr lang="zh-TW" altLang="en-US" dirty="0"/>
              <a:t> </a:t>
            </a:r>
            <a:r>
              <a:rPr lang="en-US" altLang="zh-TW" dirty="0" smtClean="0"/>
              <a:t>RNN: Initialized with Identity matrix +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291431" y="365126"/>
            <a:ext cx="3645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Quoc V. Le, Navdeep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Jaitly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, Geoffrey E. Hinton, “A Simple Way to Initialize Recurrent Networks of Rectified Linear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Units“,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2015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5" y="2281917"/>
            <a:ext cx="5485729" cy="45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Concluding Remarks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33967"/>
          </a:xfrm>
        </p:spPr>
        <p:txBody>
          <a:bodyPr>
            <a:normAutofit/>
          </a:bodyPr>
          <a:lstStyle/>
          <a:p>
            <a:r>
              <a:rPr lang="en-US" altLang="zh-TW" dirty="0"/>
              <a:t>Be careful when training RNN </a:t>
            </a:r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Possible solutions:</a:t>
            </a:r>
            <a:endParaRPr lang="en-US" altLang="zh-TW" dirty="0"/>
          </a:p>
          <a:p>
            <a:pPr lvl="1"/>
            <a:r>
              <a:rPr lang="en-US" altLang="zh-TW" sz="2800" dirty="0" smtClean="0"/>
              <a:t>Clipping the gradients</a:t>
            </a:r>
          </a:p>
          <a:p>
            <a:pPr lvl="1"/>
            <a:r>
              <a:rPr lang="en-US" altLang="zh-TW" sz="2800" dirty="0" smtClean="0"/>
              <a:t>Advanced optimization technology</a:t>
            </a:r>
          </a:p>
          <a:p>
            <a:pPr lvl="2"/>
            <a:r>
              <a:rPr lang="en-US" altLang="zh-TW" sz="2800" dirty="0" smtClean="0"/>
              <a:t>NAG</a:t>
            </a:r>
          </a:p>
          <a:p>
            <a:pPr lvl="2"/>
            <a:r>
              <a:rPr lang="en-US" altLang="zh-TW" sz="2800" dirty="0" err="1" smtClean="0"/>
              <a:t>RMSprop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Try LSTM </a:t>
            </a:r>
            <a:r>
              <a:rPr lang="en-US" altLang="zh-TW" sz="2800" dirty="0"/>
              <a:t>(or </a:t>
            </a:r>
            <a:r>
              <a:rPr lang="en-US" altLang="zh-TW" sz="2800" dirty="0" smtClean="0"/>
              <a:t>other </a:t>
            </a:r>
            <a:r>
              <a:rPr lang="en-US" altLang="zh-TW" sz="2800" dirty="0"/>
              <a:t>simpler </a:t>
            </a:r>
            <a:r>
              <a:rPr lang="en-US" altLang="zh-TW" sz="2800" dirty="0" smtClean="0"/>
              <a:t>variants)</a:t>
            </a:r>
          </a:p>
          <a:p>
            <a:pPr lvl="1"/>
            <a:r>
              <a:rPr lang="en-US" altLang="zh-TW" sz="2800" dirty="0" smtClean="0"/>
              <a:t>Better initialization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79533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</a:t>
            </a:r>
            <a:r>
              <a:rPr lang="zh-CN" altLang="en-US" sz="2400" dirty="0">
                <a:solidFill>
                  <a:srgbClr val="FF0000"/>
                </a:solidFill>
              </a:rPr>
              <a:t>正面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非常好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好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不好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不好看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看了这部电影太高兴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07166" y="3108271"/>
            <a:ext cx="18866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这部电影太糟了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这部电影很棒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</a:t>
            </a:r>
            <a:r>
              <a:rPr lang="zh-CN" altLang="en-US" sz="2400" dirty="0">
                <a:solidFill>
                  <a:srgbClr val="FF0000"/>
                </a:solidFill>
              </a:rPr>
              <a:t>面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CN" altLang="en-US" sz="2400" dirty="0">
                <a:solidFill>
                  <a:srgbClr val="0000FF"/>
                </a:solidFill>
              </a:rPr>
              <a:t>负面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CN" altLang="en-US" sz="2400" dirty="0">
                <a:solidFill>
                  <a:srgbClr val="FF0000"/>
                </a:solidFill>
              </a:rPr>
              <a:t>正面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44971"/>
            <a:chOff x="5601148" y="2621739"/>
            <a:chExt cx="2599806" cy="1144971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30504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棒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惯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Syntactic parsing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703"/>
            <a:ext cx="7539659" cy="1804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734"/>
            <a:ext cx="9144000" cy="4272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706" y="5853797"/>
            <a:ext cx="843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Lukasz Kaiser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Terry Koo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Slav Petrov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Ilya </a:t>
            </a:r>
            <a:r>
              <a:rPr lang="en-US" altLang="zh-TW" dirty="0" err="1">
                <a:latin typeface="Lucida Grande"/>
              </a:rPr>
              <a:t>Sutskever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Geoffrey Hinton, Grammar as a Foreign Language, </a:t>
            </a:r>
            <a:r>
              <a:rPr lang="en-US" altLang="zh-TW" dirty="0"/>
              <a:t>NIPS 2015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9498" y="365405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john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37162" y="3654054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has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4826" y="402961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10154" y="4046470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dog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understand the meaning of a word sequence, the order of the words can not be ignored.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402" y="3164114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white blood cells destroying an infection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402" y="5314478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 infection destroying white blood cells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4161" y="4221232"/>
            <a:ext cx="44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exactly the same bag-of-word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945088" y="3164114"/>
            <a:ext cx="1705428" cy="537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positive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945088" y="5314478"/>
            <a:ext cx="1705428" cy="537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negative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6502402" y="3154217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502402" y="5264542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9922" y="4005788"/>
            <a:ext cx="1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</a:p>
          <a:p>
            <a:pPr algn="ctr"/>
            <a:r>
              <a:rPr lang="en-US" altLang="zh-TW" sz="2800" dirty="0"/>
              <a:t>meaning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3454402" y="3777623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flipV="1">
            <a:off x="3454402" y="4794388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358744" y="3777624"/>
            <a:ext cx="742950" cy="27810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V="1">
            <a:off x="7358744" y="4959894"/>
            <a:ext cx="742950" cy="3046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12" grpId="0" animBg="1"/>
      <p:bldP spid="10" grpId="0" animBg="1"/>
      <p:bldP spid="14" grpId="0" animBg="1"/>
      <p:bldP spid="13" grpId="0"/>
      <p:bldP spid="4" grpId="0" animBg="1"/>
      <p:bldP spid="15" grpId="0" animBg="1"/>
      <p:bldP spid="1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2110131"/>
            <a:ext cx="8258175" cy="3324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67551" y="3830638"/>
            <a:ext cx="6858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2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sarxiv.github.io/2016/06/06/A-Hierarchical-Neural-Autoencoder-for-Paragraphs-and-Documents-PaperWeekly/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13597"/>
            <a:ext cx="7886700" cy="42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91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0461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62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9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6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Unreasonable Effectiveness of Recurrent Neural Networks</a:t>
            </a:r>
          </a:p>
          <a:p>
            <a:pPr lvl="1"/>
            <a:r>
              <a:rPr lang="en-US" altLang="zh-TW" sz="2800" dirty="0"/>
              <a:t>http://karpathy.github.io/2015/05/21/rnn-effectiveness/</a:t>
            </a:r>
          </a:p>
          <a:p>
            <a:r>
              <a:rPr lang="en-US" altLang="zh-TW" dirty="0"/>
              <a:t>Understanding LSTM Networks</a:t>
            </a:r>
          </a:p>
          <a:p>
            <a:pPr lvl="1"/>
            <a:r>
              <a:rPr lang="en-US" altLang="zh-TW" sz="2800" dirty="0"/>
              <a:t>http://colah.github.io/posts/2015-08-Understanding-LSTMs/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94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&amp; Structured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747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RNN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Structured Learning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RNN, LSTM</a:t>
            </a:r>
          </a:p>
          <a:p>
            <a:pPr lvl="1"/>
            <a:r>
              <a:rPr lang="en-US" altLang="zh-TW" sz="2400" dirty="0"/>
              <a:t>Unidirectional RNN does not consider the whole sequence</a:t>
            </a:r>
          </a:p>
          <a:p>
            <a:pPr lvl="1"/>
            <a:r>
              <a:rPr lang="en-US" altLang="zh-TW" sz="2400" dirty="0"/>
              <a:t>Cost and error not always related</a:t>
            </a:r>
          </a:p>
          <a:p>
            <a:pPr lvl="1"/>
            <a:r>
              <a:rPr lang="en-US" altLang="zh-TW" sz="2400" dirty="0"/>
              <a:t>Deep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610098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Using Viterbi, so consider  the whole sequence</a:t>
            </a:r>
          </a:p>
          <a:p>
            <a:pPr marL="857250" lvl="3">
              <a:spcBef>
                <a:spcPts val="750"/>
              </a:spcBef>
            </a:pPr>
            <a:r>
              <a:rPr lang="en-US" altLang="zh-TW" sz="2400" dirty="0"/>
              <a:t>How about Bidirectional RNN?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Can explicitly consider the label dependency </a:t>
            </a:r>
            <a:endParaRPr lang="zh-TW" altLang="en-US" sz="2400" dirty="0"/>
          </a:p>
          <a:p>
            <a:pPr lvl="1"/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pic>
        <p:nvPicPr>
          <p:cNvPr id="6146" name="Picture 2" descr="http://biowhylab.com/wp-content/uploads/2014/06/wi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5" y="4569556"/>
            <a:ext cx="1866167" cy="18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531726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65" y="397021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3055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33996" y="3031965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92" y="448163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pic>
        <p:nvPicPr>
          <p:cNvPr id="4" name="Picture 2" descr="http://photo2.bababian.com/usr908946/upload1/20100415/sLW8MAM9FAv4gY0FXxuOZTCUfZNZy4I9qgEKnR4io4jdJ52aGWBCSXQ==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5" y="1690689"/>
            <a:ext cx="3648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41453" y="5251343"/>
            <a:ext cx="18124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RNN, LSTM</a:t>
            </a:r>
          </a:p>
        </p:txBody>
      </p:sp>
      <p:sp>
        <p:nvSpPr>
          <p:cNvPr id="6" name="矩形 5"/>
          <p:cNvSpPr/>
          <p:nvPr/>
        </p:nvSpPr>
        <p:spPr>
          <a:xfrm>
            <a:off x="5717274" y="1993300"/>
            <a:ext cx="2787980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47695" y="3948032"/>
            <a:ext cx="125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4413" y="3491830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Explicitly model the dependency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04413" y="4304164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34861" y="6478801"/>
            <a:ext cx="7273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http://photo30.bababian.com/upload1/20100415/42E9331A6580A46A5F89E98638B8FD76.jpg</a:t>
            </a:r>
          </a:p>
        </p:txBody>
      </p:sp>
      <p:sp>
        <p:nvSpPr>
          <p:cNvPr id="3" name="手繪多邊形 2"/>
          <p:cNvSpPr/>
          <p:nvPr/>
        </p:nvSpPr>
        <p:spPr>
          <a:xfrm>
            <a:off x="2356338" y="4396154"/>
            <a:ext cx="1547447" cy="844061"/>
          </a:xfrm>
          <a:custGeom>
            <a:avLst/>
            <a:gdLst>
              <a:gd name="connsiteX0" fmla="*/ 0 w 1547447"/>
              <a:gd name="connsiteY0" fmla="*/ 844061 h 844061"/>
              <a:gd name="connsiteX1" fmla="*/ 562708 w 1547447"/>
              <a:gd name="connsiteY1" fmla="*/ 211015 h 844061"/>
              <a:gd name="connsiteX2" fmla="*/ 1547447 w 1547447"/>
              <a:gd name="connsiteY2" fmla="*/ 0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447" h="844061">
                <a:moveTo>
                  <a:pt x="0" y="844061"/>
                </a:moveTo>
                <a:cubicBezTo>
                  <a:pt x="152400" y="597876"/>
                  <a:pt x="304800" y="351692"/>
                  <a:pt x="562708" y="211015"/>
                </a:cubicBezTo>
                <a:cubicBezTo>
                  <a:pt x="820616" y="70338"/>
                  <a:pt x="1184031" y="35169"/>
                  <a:pt x="154744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97215" y="2473333"/>
            <a:ext cx="1617785" cy="428129"/>
          </a:xfrm>
          <a:custGeom>
            <a:avLst/>
            <a:gdLst>
              <a:gd name="connsiteX0" fmla="*/ 1617785 w 1617785"/>
              <a:gd name="connsiteY0" fmla="*/ 217113 h 428129"/>
              <a:gd name="connsiteX1" fmla="*/ 1090247 w 1617785"/>
              <a:gd name="connsiteY1" fmla="*/ 6098 h 428129"/>
              <a:gd name="connsiteX2" fmla="*/ 0 w 1617785"/>
              <a:gd name="connsiteY2" fmla="*/ 428129 h 4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428129">
                <a:moveTo>
                  <a:pt x="1617785" y="217113"/>
                </a:moveTo>
                <a:cubicBezTo>
                  <a:pt x="1488831" y="94021"/>
                  <a:pt x="1359878" y="-29071"/>
                  <a:pt x="1090247" y="6098"/>
                </a:cubicBezTo>
                <a:cubicBezTo>
                  <a:pt x="820616" y="41267"/>
                  <a:pt x="0" y="428129"/>
                  <a:pt x="0" y="42812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1" grpId="0"/>
      <p:bldP spid="3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Speech Recognition: CNN/LSTM/DNN + HMM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7535430" y="3202193"/>
            <a:ext cx="112529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49977" y="3510540"/>
            <a:ext cx="4383913" cy="3083261"/>
            <a:chOff x="649977" y="3510540"/>
            <a:chExt cx="4383913" cy="3083261"/>
          </a:xfrm>
        </p:grpSpPr>
        <p:grpSp>
          <p:nvGrpSpPr>
            <p:cNvPr id="38" name="群組 37"/>
            <p:cNvGrpSpPr/>
            <p:nvPr/>
          </p:nvGrpSpPr>
          <p:grpSpPr>
            <a:xfrm>
              <a:off x="1458094" y="5873801"/>
              <a:ext cx="3575796" cy="720000"/>
              <a:chOff x="1341758" y="6324300"/>
              <a:chExt cx="3575796" cy="720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23170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6283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069396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92509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5622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341758" y="6363904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007697" y="6383548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649977" y="3518592"/>
              <a:ext cx="1386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a|x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50673" y="5017778"/>
              <a:ext cx="854268" cy="45879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RNN</a:t>
              </a:r>
              <a:endParaRPr lang="zh-TW" altLang="en-US" sz="2400" dirty="0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3294456" y="4650277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294512" y="5505275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66714" y="3532406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b|x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690594" y="3530320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c|x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29803" y="3510540"/>
              <a:ext cx="834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367951" y="4210353"/>
              <a:ext cx="1845756" cy="461665"/>
              <a:chOff x="2260650" y="4184320"/>
              <a:chExt cx="1845756" cy="4616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260650" y="4376402"/>
                <a:ext cx="1563092" cy="2238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339904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69243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04345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3271805" y="4184320"/>
                <a:ext cx="8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……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直線單箭頭接點 34"/>
            <p:cNvCxnSpPr>
              <a:stCxn id="31" idx="1"/>
            </p:cNvCxnSpPr>
            <p:nvPr/>
          </p:nvCxnSpPr>
          <p:spPr>
            <a:xfrm flipH="1" flipV="1">
              <a:off x="1189079" y="3967143"/>
              <a:ext cx="1296438" cy="443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28" idx="2"/>
            </p:cNvCxnSpPr>
            <p:nvPr/>
          </p:nvCxnSpPr>
          <p:spPr>
            <a:xfrm flipH="1" flipV="1">
              <a:off x="2254968" y="3994071"/>
              <a:ext cx="583084" cy="416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0"/>
              <a:endCxn id="29" idx="2"/>
            </p:cNvCxnSpPr>
            <p:nvPr/>
          </p:nvCxnSpPr>
          <p:spPr>
            <a:xfrm flipH="1" flipV="1">
              <a:off x="3278848" y="3991985"/>
              <a:ext cx="2717" cy="3799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5400000" flipV="1">
              <a:off x="2703657" y="5073396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V="1">
              <a:off x="3931043" y="5067173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724507" y="490381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954549" y="4878988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2255" y="5994604"/>
              <a:ext cx="45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-25000" dirty="0"/>
                <a:t>l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195320" y="4606827"/>
            <a:ext cx="92891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56002" y="5933049"/>
            <a:ext cx="92891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Count</a:t>
            </a:r>
            <a:endParaRPr lang="zh-TW" altLang="en-US" sz="2400" dirty="0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239238" y="5291656"/>
            <a:ext cx="640758" cy="2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2" grpId="0" animBg="1"/>
      <p:bldP spid="5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1165132" y="3010288"/>
            <a:ext cx="3636055" cy="730998"/>
            <a:chOff x="1341758" y="6324300"/>
            <a:chExt cx="3636055" cy="720000"/>
          </a:xfrm>
        </p:grpSpPr>
        <p:sp>
          <p:nvSpPr>
            <p:cNvPr id="25" name="矩形 24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341758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067956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Semantic Tagging: Bi-directional LSTM + CRF/Structured SVM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55093" y="5737100"/>
            <a:ext cx="1876603" cy="730998"/>
            <a:chOff x="2223170" y="6324300"/>
            <a:chExt cx="1876603" cy="720000"/>
          </a:xfrm>
        </p:grpSpPr>
        <p:sp>
          <p:nvSpPr>
            <p:cNvPr id="7" name="矩形 6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582800" y="4067608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071633" y="4303485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83170" y="4297003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39249" y="3952255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56160" y="3899170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05496" y="5678362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871435" y="5698306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2988996" y="3707608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2989052" y="4562606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693584" y="3646418"/>
            <a:ext cx="1117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582800" y="4937722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2071633" y="5173599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483170" y="5167117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239249" y="4822369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856160" y="4769284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006637" y="5432720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𝕐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95205" y="4800061"/>
            <a:ext cx="20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18469" y="2903069"/>
            <a:ext cx="3332751" cy="98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889727" y="3264181"/>
            <a:ext cx="1212751" cy="39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" grpId="0"/>
      <p:bldP spid="5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65498" y="3011121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67331" y="301112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54283" y="3422304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3066694"/>
            <a:ext cx="14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Noise</a:t>
            </a:r>
          </a:p>
          <a:p>
            <a:pPr algn="ctr"/>
            <a:r>
              <a:rPr lang="en-US" altLang="zh-TW" sz="2400" dirty="0"/>
              <a:t>From </a:t>
            </a:r>
          </a:p>
          <a:p>
            <a:pPr algn="ctr"/>
            <a:r>
              <a:rPr lang="en-US" altLang="zh-TW" sz="2400" dirty="0"/>
              <a:t>Gaussian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1497" y="3392484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09996" y="3783081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309156" y="3666859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51886" y="3653137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34854" y="3632554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40642" y="3632554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06089" y="2352940"/>
            <a:ext cx="14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83044" y="2734448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965498" y="4880486"/>
            <a:ext cx="14850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Evaluation Function </a:t>
            </a:r>
          </a:p>
          <a:p>
            <a:pPr algn="ctr"/>
            <a:r>
              <a:rPr lang="en-US" altLang="zh-TW" sz="2400" dirty="0"/>
              <a:t>F(x)</a:t>
            </a:r>
            <a:endParaRPr lang="zh-TW" altLang="en-US" sz="2400" dirty="0"/>
          </a:p>
        </p:txBody>
      </p:sp>
      <p:sp>
        <p:nvSpPr>
          <p:cNvPr id="19" name="箭號: 向下 18"/>
          <p:cNvSpPr/>
          <p:nvPr/>
        </p:nvSpPr>
        <p:spPr>
          <a:xfrm>
            <a:off x="6452002" y="428833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36052" y="6129682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1</a:t>
            </a:r>
            <a:endParaRPr lang="zh-TW" altLang="en-US" sz="2800" dirty="0"/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32228"/>
              </p:ext>
            </p:extLst>
          </p:nvPr>
        </p:nvGraphicFramePr>
        <p:xfrm>
          <a:off x="1299144" y="5307652"/>
          <a:ext cx="2808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方程式" r:id="rId3" imgW="1066680" imgH="279360" progId="Equation.3">
                  <p:embed/>
                </p:oleObj>
              </mc:Choice>
              <mc:Fallback>
                <p:oleObj name="方程式" r:id="rId3" imgW="1066680" imgH="2793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44" y="5307652"/>
                        <a:ext cx="2808288" cy="7381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67270" y="4880486"/>
            <a:ext cx="200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Inference: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884" y="6153323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2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70409" y="4870360"/>
            <a:ext cx="3607783" cy="12104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/>
          <p:cNvSpPr/>
          <p:nvPr/>
        </p:nvSpPr>
        <p:spPr>
          <a:xfrm>
            <a:off x="2201981" y="429716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79140" y="1587479"/>
            <a:ext cx="3302254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 3: you know how to learn F(x)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0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/>
      <p:bldP spid="24" grpId="0"/>
      <p:bldP spid="25" grpId="0" animBg="1"/>
      <p:bldP spid="22" grpId="0" animBg="1"/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3969" y="2401355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35802" y="2401355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22754" y="2812538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6683" y="2836500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9968" y="2782718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77627" y="3057093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20357" y="3043371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03325" y="3022788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09113" y="3022788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27568" y="1693534"/>
            <a:ext cx="147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</a:t>
            </a:r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) pair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51515" y="2124682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66538" y="3178308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83183" y="4053155"/>
            <a:ext cx="36298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13038" y="3639974"/>
            <a:ext cx="0" cy="39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983183" y="3380957"/>
            <a:ext cx="0" cy="672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1614"/>
            <a:ext cx="9144000" cy="23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1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Sounds crazy? </a:t>
            </a:r>
            <a:br>
              <a:rPr lang="en-US" altLang="zh-TW" dirty="0"/>
            </a:br>
            <a:r>
              <a:rPr lang="en-US" altLang="zh-TW" dirty="0"/>
              <a:t>People do think in this way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Connect Energy-based model with GAN: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Connection Between Generative Adversarial Networks, Inverse Reinforcement Learning, and Energy-Based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Deep Directed Generative Models with Energy-Based Probability Estimation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ENERGY-BASED GENERATIVE ADVERSARIAL NETWORKS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Deep learning model for inference</a:t>
            </a:r>
          </a:p>
          <a:p>
            <a:pPr lvl="1"/>
            <a:r>
              <a:rPr lang="en-US" altLang="zh-TW" dirty="0"/>
              <a:t>Deep Unfolding: Model-Based Inspiration of Novel Deep Architectures</a:t>
            </a:r>
          </a:p>
          <a:p>
            <a:pPr lvl="1"/>
            <a:r>
              <a:rPr lang="en-US" altLang="zh-TW" dirty="0"/>
              <a:t>Conditional Random Fields as Recurrent Neural Networks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23489" y="73800"/>
            <a:ext cx="364709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and Structured will be the future.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27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</TotalTime>
  <Words>4334</Words>
  <Application>Microsoft Office PowerPoint</Application>
  <PresentationFormat>全屏显示(4:3)</PresentationFormat>
  <Paragraphs>1925</Paragraphs>
  <Slides>97</Slides>
  <Notes>55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2" baseType="lpstr">
      <vt:lpstr>標楷體</vt:lpstr>
      <vt:lpstr>Lucida Grande</vt:lpstr>
      <vt:lpstr>NimbusRomNo9L-Regu</vt:lpstr>
      <vt:lpstr>NimbusRomNo9L-ReguItal</vt:lpstr>
      <vt:lpstr>新細明體</vt:lpstr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1_Office 佈景主題</vt:lpstr>
      <vt:lpstr>方程式</vt:lpstr>
      <vt:lpstr>Recurrent Neural Network (RNN)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Learning</vt:lpstr>
      <vt:lpstr>Goal</vt:lpstr>
      <vt:lpstr>Review: Backpropagation</vt:lpstr>
      <vt:lpstr>Review: Backpropagation</vt:lpstr>
      <vt:lpstr>PowerPoint 演示文稿</vt:lpstr>
      <vt:lpstr>PowerPoint 演示文稿</vt:lpstr>
      <vt:lpstr>PowerPoint 演示文稿</vt:lpstr>
      <vt:lpstr>PowerPoint 演示文稿</vt:lpstr>
      <vt:lpstr>BPTT </vt:lpstr>
      <vt:lpstr>Unfortunately …… </vt:lpstr>
      <vt:lpstr>The error surface is rough.</vt:lpstr>
      <vt:lpstr>Why? </vt:lpstr>
      <vt:lpstr>NAG</vt:lpstr>
      <vt:lpstr>NAG</vt:lpstr>
      <vt:lpstr>RMSProp</vt:lpstr>
      <vt:lpstr>RMSProp</vt:lpstr>
      <vt:lpstr>RMSProp</vt:lpstr>
      <vt:lpstr>Helpful Techniques</vt:lpstr>
      <vt:lpstr>PowerPoint 演示文稿</vt:lpstr>
      <vt:lpstr>LSTM</vt:lpstr>
      <vt:lpstr>LSTM</vt:lpstr>
      <vt:lpstr>Helpful Techniques</vt:lpstr>
      <vt:lpstr>Better Initialization</vt:lpstr>
      <vt:lpstr>Concluding Remarks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Beyond Sequence</vt:lpstr>
      <vt:lpstr>Sequence-to-sequence  Auto-encoder - Text</vt:lpstr>
      <vt:lpstr>Sequence-to-sequence  Auto-encoder - Text</vt:lpstr>
      <vt:lpstr>Sequence-to-sequence  Auto-encoder - Text</vt:lpstr>
      <vt:lpstr>Sequence-to-sequence  Auto-encoder - Speech</vt:lpstr>
      <vt:lpstr>Sequence-to-sequence  Auto-encoder - Speech</vt:lpstr>
      <vt:lpstr>Sequence-to-sequence  Auto-encoder - Speech</vt:lpstr>
      <vt:lpstr>Sequence-to-sequence  Auto-encoder</vt:lpstr>
      <vt:lpstr>Sequence-to-sequence  Auto-encoder - Speech</vt:lpstr>
      <vt:lpstr>Chat-bot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To Learn More ……</vt:lpstr>
      <vt:lpstr>Deep &amp; Structured</vt:lpstr>
      <vt:lpstr>RNN v.s. Structured Learning</vt:lpstr>
      <vt:lpstr>Integrated Together</vt:lpstr>
      <vt:lpstr>Integrated together</vt:lpstr>
      <vt:lpstr>Integrated together</vt:lpstr>
      <vt:lpstr>Is structured learning practical?</vt:lpstr>
      <vt:lpstr>Is structured learning practical?</vt:lpstr>
      <vt:lpstr>Sounds crazy?  People do think in this way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Windows 用户</cp:lastModifiedBy>
  <cp:revision>43</cp:revision>
  <dcterms:created xsi:type="dcterms:W3CDTF">2016-12-22T03:23:40Z</dcterms:created>
  <dcterms:modified xsi:type="dcterms:W3CDTF">2019-10-16T06:26:00Z</dcterms:modified>
</cp:coreProperties>
</file>